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2" r:id="rId5"/>
    <p:sldId id="259" r:id="rId6"/>
    <p:sldId id="263" r:id="rId7"/>
    <p:sldId id="264" r:id="rId8"/>
    <p:sldId id="265" r:id="rId9"/>
    <p:sldId id="267" r:id="rId10"/>
    <p:sldId id="268" r:id="rId11"/>
    <p:sldId id="270" r:id="rId12"/>
    <p:sldId id="271" r:id="rId13"/>
    <p:sldId id="272" r:id="rId14"/>
    <p:sldId id="269" r:id="rId15"/>
    <p:sldId id="266" r:id="rId16"/>
    <p:sldId id="274"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6F4D0C31-1284-4E79-858B-DB8495FD19A5}">
          <p14:sldIdLst>
            <p14:sldId id="256"/>
            <p14:sldId id="257"/>
            <p14:sldId id="258"/>
            <p14:sldId id="262"/>
            <p14:sldId id="259"/>
            <p14:sldId id="263"/>
            <p14:sldId id="264"/>
            <p14:sldId id="265"/>
            <p14:sldId id="267"/>
            <p14:sldId id="268"/>
            <p14:sldId id="270"/>
            <p14:sldId id="271"/>
            <p14:sldId id="272"/>
            <p14:sldId id="269"/>
            <p14:sldId id="266"/>
            <p14:sldId id="274"/>
          </p14:sldIdLst>
        </p14:section>
        <p14:section name="Ενότητα χωρίς τίτλο" id="{11FFD072-2570-45EF-89FA-B297035FDEE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0E9FE-1346-46B4-942B-B27DA8797376}" type="datetimeFigureOut">
              <a:rPr lang="el-GR" smtClean="0"/>
              <a:t>5/12/2019</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29EAA-2B9E-43FC-BC02-6E5D2CDE1977}" type="slidenum">
              <a:rPr lang="el-GR" smtClean="0"/>
              <a:t>‹#›</a:t>
            </a:fld>
            <a:endParaRPr lang="el-GR"/>
          </a:p>
        </p:txBody>
      </p:sp>
    </p:spTree>
    <p:extLst>
      <p:ext uri="{BB962C8B-B14F-4D97-AF65-F5344CB8AC3E}">
        <p14:creationId xmlns:p14="http://schemas.microsoft.com/office/powerpoint/2010/main" val="1417780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AA929EAA-2B9E-43FC-BC02-6E5D2CDE1977}" type="slidenum">
              <a:rPr lang="el-GR" smtClean="0"/>
              <a:t>11</a:t>
            </a:fld>
            <a:endParaRPr lang="el-GR"/>
          </a:p>
        </p:txBody>
      </p:sp>
    </p:spTree>
    <p:extLst>
      <p:ext uri="{BB962C8B-B14F-4D97-AF65-F5344CB8AC3E}">
        <p14:creationId xmlns:p14="http://schemas.microsoft.com/office/powerpoint/2010/main" val="2866886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220F9D77-A969-481E-AF89-84B8E40FC952}" type="datetimeFigureOut">
              <a:rPr lang="el-GR" smtClean="0"/>
              <a:t>5/12/2019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73982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20F9D77-A969-481E-AF89-84B8E40FC952}" type="datetimeFigureOut">
              <a:rPr lang="el-GR" smtClean="0"/>
              <a:t>5/12/2019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326700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20F9D77-A969-481E-AF89-84B8E40FC952}" type="datetimeFigureOut">
              <a:rPr lang="el-GR" smtClean="0"/>
              <a:t>5/12/2019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42053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20F9D77-A969-481E-AF89-84B8E40FC952}" type="datetimeFigureOut">
              <a:rPr lang="el-GR" smtClean="0"/>
              <a:t>5/12/2019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273858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F9D77-A969-481E-AF89-84B8E40FC952}" type="datetimeFigureOut">
              <a:rPr lang="el-GR" smtClean="0"/>
              <a:t>5/12/2019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132277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220F9D77-A969-481E-AF89-84B8E40FC952}" type="datetimeFigureOut">
              <a:rPr lang="el-GR" smtClean="0"/>
              <a:t>5/12/2019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257342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220F9D77-A969-481E-AF89-84B8E40FC952}" type="datetimeFigureOut">
              <a:rPr lang="el-GR" smtClean="0"/>
              <a:t>5/12/2019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78246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220F9D77-A969-481E-AF89-84B8E40FC952}" type="datetimeFigureOut">
              <a:rPr lang="el-GR" smtClean="0"/>
              <a:t>5/12/2019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331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F9D77-A969-481E-AF89-84B8E40FC952}" type="datetimeFigureOut">
              <a:rPr lang="el-GR" smtClean="0"/>
              <a:t>5/12/2019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46353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F9D77-A969-481E-AF89-84B8E40FC952}" type="datetimeFigureOut">
              <a:rPr lang="el-GR" smtClean="0"/>
              <a:t>5/12/2019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71513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F9D77-A969-481E-AF89-84B8E40FC952}" type="datetimeFigureOut">
              <a:rPr lang="el-GR" smtClean="0"/>
              <a:t>5/12/2019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F7D0AD-C15F-4D76-A406-273D302B24B4}" type="slidenum">
              <a:rPr lang="el-GR" smtClean="0"/>
              <a:t>‹#›</a:t>
            </a:fld>
            <a:endParaRPr lang="el-GR"/>
          </a:p>
        </p:txBody>
      </p:sp>
    </p:spTree>
    <p:extLst>
      <p:ext uri="{BB962C8B-B14F-4D97-AF65-F5344CB8AC3E}">
        <p14:creationId xmlns:p14="http://schemas.microsoft.com/office/powerpoint/2010/main" val="192128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F9D77-A969-481E-AF89-84B8E40FC952}" type="datetimeFigureOut">
              <a:rPr lang="el-GR" smtClean="0"/>
              <a:t>5/12/2019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7D0AD-C15F-4D76-A406-273D302B24B4}" type="slidenum">
              <a:rPr lang="el-GR" smtClean="0"/>
              <a:t>‹#›</a:t>
            </a:fld>
            <a:endParaRPr lang="el-GR"/>
          </a:p>
        </p:txBody>
      </p:sp>
    </p:spTree>
    <p:extLst>
      <p:ext uri="{BB962C8B-B14F-4D97-AF65-F5344CB8AC3E}">
        <p14:creationId xmlns:p14="http://schemas.microsoft.com/office/powerpoint/2010/main" val="1827592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088231"/>
          </a:xfrm>
        </p:spPr>
        <p:txBody>
          <a:bodyPr>
            <a:normAutofit fontScale="90000"/>
          </a:bodyPr>
          <a:lstStyle/>
          <a:p>
            <a:r>
              <a:rPr lang="el-GR" sz="2700" dirty="0" smtClean="0"/>
              <a:t>ΔΙΑΤΑΡΑΧΗ ΕΛΛΕΙΜΑΤΙΚΗΣ ΠΡΟΣΟΧΗΣ- ΥΠΕΡΚΙΝΗΤΙΚΟΤΗΤΑΣ</a:t>
            </a:r>
            <a:br>
              <a:rPr lang="el-GR" sz="2700" dirty="0" smtClean="0"/>
            </a:br>
            <a:r>
              <a:rPr lang="el-GR" sz="2700" dirty="0" smtClean="0"/>
              <a:t>Δ.Ε.Π.Υ.</a:t>
            </a:r>
            <a:r>
              <a:rPr lang="en-US" sz="2700" dirty="0" smtClean="0"/>
              <a:t/>
            </a:r>
            <a:br>
              <a:rPr lang="en-US" sz="2700" dirty="0" smtClean="0"/>
            </a:br>
            <a:r>
              <a:rPr lang="en-US" sz="2700" dirty="0" smtClean="0"/>
              <a:t>ATTENTION DEFICIT HYPERACTIVITY DISORDER</a:t>
            </a:r>
            <a:br>
              <a:rPr lang="en-US" sz="2700" dirty="0" smtClean="0"/>
            </a:br>
            <a:r>
              <a:rPr lang="en-US" sz="2700" dirty="0" smtClean="0"/>
              <a:t>A.D.H.D.</a:t>
            </a:r>
            <a:endParaRPr lang="el-GR" sz="3200" dirty="0"/>
          </a:p>
        </p:txBody>
      </p:sp>
      <p:sp>
        <p:nvSpPr>
          <p:cNvPr id="3" name="Subtitle 2"/>
          <p:cNvSpPr>
            <a:spLocks noGrp="1"/>
          </p:cNvSpPr>
          <p:nvPr>
            <p:ph type="subTitle" idx="1"/>
          </p:nvPr>
        </p:nvSpPr>
        <p:spPr>
          <a:xfrm>
            <a:off x="1371600" y="3212976"/>
            <a:ext cx="6400800" cy="2425824"/>
          </a:xfrm>
        </p:spPr>
        <p:txBody>
          <a:bodyPr/>
          <a:lstStyle/>
          <a:p>
            <a:r>
              <a:rPr lang="en-US" smtClean="0"/>
              <a:t>I.I</a:t>
            </a:r>
            <a:r>
              <a:rPr lang="el-GR" smtClean="0"/>
              <a:t>.Ε.Κ</a:t>
            </a:r>
            <a:r>
              <a:rPr lang="el-GR" dirty="0" smtClean="0"/>
              <a:t>. ΛΥΔΙΑ</a:t>
            </a:r>
          </a:p>
          <a:p>
            <a:r>
              <a:rPr lang="el-GR" dirty="0" smtClean="0"/>
              <a:t>Κ.Ε.Σ.Υ. ΠΙΕΡΙΑΣ</a:t>
            </a:r>
          </a:p>
          <a:p>
            <a:r>
              <a:rPr lang="el-GR" sz="2800" dirty="0" smtClean="0"/>
              <a:t>Κατερίνη 4-12-2019</a:t>
            </a:r>
            <a:endParaRPr lang="el-GR" sz="2800" dirty="0"/>
          </a:p>
        </p:txBody>
      </p:sp>
    </p:spTree>
    <p:extLst>
      <p:ext uri="{BB962C8B-B14F-4D97-AF65-F5344CB8AC3E}">
        <p14:creationId xmlns:p14="http://schemas.microsoft.com/office/powerpoint/2010/main" val="3201560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980728"/>
            <a:ext cx="7920880" cy="4801314"/>
          </a:xfrm>
          <a:prstGeom prst="rect">
            <a:avLst/>
          </a:prstGeom>
        </p:spPr>
        <p:txBody>
          <a:bodyPr wrap="square">
            <a:spAutoFit/>
          </a:bodyPr>
          <a:lstStyle/>
          <a:p>
            <a:r>
              <a:rPr lang="el-GR" dirty="0" smtClean="0"/>
              <a:t>Σύνδεση με το </a:t>
            </a:r>
            <a:r>
              <a:rPr lang="el-GR" dirty="0"/>
              <a:t>προηγούμενο </a:t>
            </a:r>
            <a:r>
              <a:rPr lang="el-GR" dirty="0" smtClean="0"/>
              <a:t>μάθημα</a:t>
            </a:r>
            <a:r>
              <a:rPr lang="el-GR" dirty="0"/>
              <a:t> </a:t>
            </a:r>
            <a:r>
              <a:rPr lang="el-GR" dirty="0" smtClean="0"/>
              <a:t>με </a:t>
            </a:r>
            <a:r>
              <a:rPr lang="el-GR" dirty="0"/>
              <a:t>ερωτήσεις κατανόησης πριν την παράδοση της </a:t>
            </a:r>
            <a:r>
              <a:rPr lang="el-GR" dirty="0" smtClean="0"/>
              <a:t>νέας ενότητας</a:t>
            </a:r>
            <a:r>
              <a:rPr lang="el-GR" dirty="0"/>
              <a:t>.</a:t>
            </a:r>
          </a:p>
          <a:p>
            <a:r>
              <a:rPr lang="el-GR" dirty="0" smtClean="0"/>
              <a:t>Σπάστε </a:t>
            </a:r>
            <a:r>
              <a:rPr lang="el-GR" dirty="0"/>
              <a:t>σε κομμάτια τη διδασκαλία νέων γνώσεων.</a:t>
            </a:r>
          </a:p>
          <a:p>
            <a:r>
              <a:rPr lang="el-GR" dirty="0" smtClean="0"/>
              <a:t>Παρουσιάστε </a:t>
            </a:r>
            <a:r>
              <a:rPr lang="el-GR" dirty="0"/>
              <a:t>το μαθησιακό υλικό με διαφορετικό, όσο τον δυνατόν, τρόπο. </a:t>
            </a:r>
            <a:r>
              <a:rPr lang="el-GR" dirty="0" smtClean="0"/>
              <a:t>Για παράδειγμα </a:t>
            </a:r>
            <a:r>
              <a:rPr lang="el-GR" dirty="0"/>
              <a:t>μπορείτε να μοιράσετε φυλλάδια με συνοπτικά σχεδιαγράμματα, </a:t>
            </a:r>
            <a:r>
              <a:rPr lang="el-GR" dirty="0" smtClean="0"/>
              <a:t>να παρέχετε </a:t>
            </a:r>
            <a:r>
              <a:rPr lang="el-GR" dirty="0"/>
              <a:t>το μαθησιακό υλικό μέσω φύλλων εργασίας, να προβάλλετε οπτικό </a:t>
            </a:r>
            <a:r>
              <a:rPr lang="el-GR" dirty="0" smtClean="0"/>
              <a:t>υλικό ή να </a:t>
            </a:r>
            <a:r>
              <a:rPr lang="el-GR" dirty="0"/>
              <a:t>δημιουργήσετε δραστηριότητες με στόχο τη μάθηση.</a:t>
            </a:r>
          </a:p>
          <a:p>
            <a:r>
              <a:rPr lang="el-GR" dirty="0" smtClean="0"/>
              <a:t>Χρησιμοποιείστε </a:t>
            </a:r>
            <a:r>
              <a:rPr lang="el-GR" dirty="0"/>
              <a:t>εννοιολογικούς χάρτες για την εκμάθηση των </a:t>
            </a:r>
            <a:r>
              <a:rPr lang="el-GR" dirty="0" smtClean="0"/>
              <a:t>θεωρητικών κομματιών</a:t>
            </a:r>
            <a:r>
              <a:rPr lang="el-GR" dirty="0"/>
              <a:t>. </a:t>
            </a:r>
          </a:p>
          <a:p>
            <a:r>
              <a:rPr lang="el-GR" dirty="0" smtClean="0"/>
              <a:t>Για </a:t>
            </a:r>
            <a:r>
              <a:rPr lang="el-GR" dirty="0"/>
              <a:t>τη διδασκαλία της παραγωγής λόγου, μπορείτε να</a:t>
            </a:r>
          </a:p>
          <a:p>
            <a:r>
              <a:rPr lang="el-GR" dirty="0"/>
              <a:t>κάνετε χρήση της τεχνικής του καταιγισμού ιδεών.</a:t>
            </a:r>
          </a:p>
          <a:p>
            <a:r>
              <a:rPr lang="el-GR" dirty="0" smtClean="0"/>
              <a:t>Ελέγχετε </a:t>
            </a:r>
            <a:r>
              <a:rPr lang="el-GR" dirty="0"/>
              <a:t>συχνά για το αν ο μαθητής κατανοεί επαρκώς τη νέα μαθησιακή γνώση.</a:t>
            </a:r>
          </a:p>
          <a:p>
            <a:r>
              <a:rPr lang="el-GR" dirty="0"/>
              <a:t>Π</a:t>
            </a:r>
            <a:r>
              <a:rPr lang="el-GR" dirty="0" smtClean="0"/>
              <a:t>αρουσιάστε </a:t>
            </a:r>
            <a:r>
              <a:rPr lang="el-GR" dirty="0"/>
              <a:t>το υλικό σας με ζωντανό τρόπο χρησιμοποιώντας </a:t>
            </a:r>
            <a:r>
              <a:rPr lang="el-GR" dirty="0" smtClean="0"/>
              <a:t>κόμικς, εικονογραφημένες </a:t>
            </a:r>
            <a:r>
              <a:rPr lang="el-GR" dirty="0"/>
              <a:t>ιστορίες, έτσι ώστε να κρατιέται αμείωτο το ενδιαφέρον </a:t>
            </a:r>
            <a:r>
              <a:rPr lang="el-GR" dirty="0" smtClean="0"/>
              <a:t>του μαθητή</a:t>
            </a:r>
            <a:r>
              <a:rPr lang="el-GR" dirty="0"/>
              <a:t>. </a:t>
            </a:r>
            <a:endParaRPr lang="el-GR" dirty="0" smtClean="0"/>
          </a:p>
          <a:p>
            <a:r>
              <a:rPr lang="el-GR" dirty="0" smtClean="0"/>
              <a:t>Τα </a:t>
            </a:r>
            <a:r>
              <a:rPr lang="el-GR" dirty="0"/>
              <a:t>παιδιά με ΔΕΠΥ τείνουν να προσέχουν οτιδήποτε τους διεγείρει τις</a:t>
            </a:r>
          </a:p>
          <a:p>
            <a:r>
              <a:rPr lang="el-GR" dirty="0"/>
              <a:t>αισθήσεις εκείνη τη στιγμή</a:t>
            </a:r>
            <a:r>
              <a:rPr lang="el-GR" dirty="0" smtClean="0"/>
              <a:t>.</a:t>
            </a:r>
            <a:endParaRPr lang="el-GR" dirty="0"/>
          </a:p>
        </p:txBody>
      </p:sp>
    </p:spTree>
    <p:extLst>
      <p:ext uri="{BB962C8B-B14F-4D97-AF65-F5344CB8AC3E}">
        <p14:creationId xmlns:p14="http://schemas.microsoft.com/office/powerpoint/2010/main" val="149396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2060848"/>
            <a:ext cx="7128792" cy="369332"/>
          </a:xfrm>
          <a:prstGeom prst="rect">
            <a:avLst/>
          </a:prstGeom>
        </p:spPr>
        <p:txBody>
          <a:bodyPr wrap="square">
            <a:spAutoFit/>
          </a:bodyPr>
          <a:lstStyle/>
          <a:p>
            <a:endParaRPr lang="el-GR" dirty="0"/>
          </a:p>
        </p:txBody>
      </p:sp>
      <p:sp>
        <p:nvSpPr>
          <p:cNvPr id="3" name="Ορθογώνιο 2"/>
          <p:cNvSpPr/>
          <p:nvPr/>
        </p:nvSpPr>
        <p:spPr>
          <a:xfrm>
            <a:off x="611560" y="332656"/>
            <a:ext cx="5112568" cy="1923604"/>
          </a:xfrm>
          <a:prstGeom prst="rect">
            <a:avLst/>
          </a:prstGeom>
        </p:spPr>
        <p:txBody>
          <a:bodyPr wrap="square">
            <a:spAutoFit/>
          </a:bodyPr>
          <a:lstStyle/>
          <a:p>
            <a:r>
              <a:rPr lang="el-GR" sz="700" dirty="0" smtClean="0"/>
              <a:t>		ΦΑΡΜΑΚΕΥΤΙΚΗ ΑΝΤΙΜΕΤΩΠΙΣΗ</a:t>
            </a:r>
          </a:p>
          <a:p>
            <a:r>
              <a:rPr lang="el-GR" sz="700" dirty="0" smtClean="0"/>
              <a:t>Η φαρμακευτική αγωγή δεν εξαλείφει μόνιμα τα συμπτώματα της ΔΕΠΥ.</a:t>
            </a:r>
            <a:endParaRPr lang="el-GR" sz="700" dirty="0"/>
          </a:p>
          <a:p>
            <a:r>
              <a:rPr lang="el-GR" sz="700" dirty="0" smtClean="0"/>
              <a:t>Πιθανόν μειώνεται </a:t>
            </a:r>
            <a:r>
              <a:rPr lang="el-GR" sz="700" dirty="0"/>
              <a:t>η ένταση ή ακόμα και </a:t>
            </a:r>
            <a:r>
              <a:rPr lang="el-GR" sz="700" dirty="0" smtClean="0"/>
              <a:t>τα συμπτώματα της </a:t>
            </a:r>
            <a:r>
              <a:rPr lang="el-GR" sz="700" dirty="0"/>
              <a:t>ΔΕΠΥ για μεγάλο </a:t>
            </a:r>
            <a:r>
              <a:rPr lang="el-GR" sz="700" dirty="0" smtClean="0"/>
              <a:t>διάστημα και μετά </a:t>
            </a:r>
            <a:r>
              <a:rPr lang="el-GR" sz="700" dirty="0"/>
              <a:t>τη διακοπή του φαρμάκου</a:t>
            </a:r>
            <a:r>
              <a:rPr lang="el-GR" sz="700" dirty="0" smtClean="0"/>
              <a:t>. Αυτό </a:t>
            </a:r>
            <a:r>
              <a:rPr lang="el-GR" sz="700" dirty="0"/>
              <a:t>βοηθά :</a:t>
            </a:r>
          </a:p>
          <a:p>
            <a:r>
              <a:rPr lang="el-GR" sz="700" dirty="0" smtClean="0"/>
              <a:t>α</a:t>
            </a:r>
            <a:r>
              <a:rPr lang="el-GR" sz="700" dirty="0"/>
              <a:t>) </a:t>
            </a:r>
            <a:r>
              <a:rPr lang="el-GR" sz="700" dirty="0" smtClean="0"/>
              <a:t>να </a:t>
            </a:r>
            <a:r>
              <a:rPr lang="el-GR" sz="700" dirty="0"/>
              <a:t>λειτουργήσουν </a:t>
            </a:r>
            <a:r>
              <a:rPr lang="el-GR" sz="700" dirty="0" smtClean="0"/>
              <a:t>καλύτερα </a:t>
            </a:r>
            <a:r>
              <a:rPr lang="el-GR" sz="700" dirty="0"/>
              <a:t>οι υπόλοιπες θεραπευτικές  παρεμβάσεις. </a:t>
            </a:r>
          </a:p>
          <a:p>
            <a:r>
              <a:rPr lang="el-GR" sz="700" dirty="0"/>
              <a:t>β</a:t>
            </a:r>
            <a:r>
              <a:rPr lang="el-GR" sz="700" dirty="0" smtClean="0"/>
              <a:t>) να μειωθεί </a:t>
            </a:r>
            <a:r>
              <a:rPr lang="el-GR" sz="700" dirty="0"/>
              <a:t>η αρνητική επίδραση των συμπτωμάτων </a:t>
            </a:r>
            <a:r>
              <a:rPr lang="el-GR" sz="700" dirty="0" smtClean="0"/>
              <a:t>στη </a:t>
            </a:r>
            <a:r>
              <a:rPr lang="el-GR" sz="700" dirty="0"/>
              <a:t>σχολική απόδοση, </a:t>
            </a:r>
            <a:r>
              <a:rPr lang="el-GR" sz="700" dirty="0" smtClean="0"/>
              <a:t>τις κοινωνικές </a:t>
            </a:r>
            <a:r>
              <a:rPr lang="el-GR" sz="700" dirty="0"/>
              <a:t>σχέσεις και </a:t>
            </a:r>
            <a:r>
              <a:rPr lang="el-GR" sz="700" dirty="0" smtClean="0"/>
              <a:t>άλλους </a:t>
            </a:r>
            <a:r>
              <a:rPr lang="el-GR" sz="700" dirty="0"/>
              <a:t>τομείς της καθημερινότητας του </a:t>
            </a:r>
            <a:r>
              <a:rPr lang="el-GR" sz="700" dirty="0" smtClean="0"/>
              <a:t>παιδιού.</a:t>
            </a:r>
            <a:endParaRPr lang="el-GR" sz="700" dirty="0"/>
          </a:p>
          <a:p>
            <a:r>
              <a:rPr lang="el-GR" sz="700" dirty="0" smtClean="0"/>
              <a:t>γ</a:t>
            </a:r>
            <a:r>
              <a:rPr lang="el-GR" sz="700" dirty="0"/>
              <a:t>) </a:t>
            </a:r>
            <a:r>
              <a:rPr lang="el-GR" sz="700" dirty="0" smtClean="0"/>
              <a:t>να </a:t>
            </a:r>
            <a:r>
              <a:rPr lang="el-GR" sz="700" dirty="0"/>
              <a:t>προληφθεί η εμφάνιση άλλων διαταραχών που συχνά συνυπάρχουν ή ακολουθούν τη ΔΕΠΥ. (</a:t>
            </a:r>
            <a:r>
              <a:rPr lang="el-GR" sz="700" dirty="0" smtClean="0"/>
              <a:t> Εναντιωματική </a:t>
            </a:r>
            <a:r>
              <a:rPr lang="el-GR" sz="700" dirty="0"/>
              <a:t>Προκλητική Διαταραχή, η Διαταραχή Διαγωγής,  η Κατάθλιψη, οι Αγχώδεις Διαταραχές.</a:t>
            </a:r>
          </a:p>
          <a:p>
            <a:r>
              <a:rPr lang="el-GR" sz="700" dirty="0" smtClean="0"/>
              <a:t>Στη χώρα μας οι δυο </a:t>
            </a:r>
            <a:r>
              <a:rPr lang="el-GR" sz="700" dirty="0"/>
              <a:t>ουσίες που έχουν κύρια ένδειξη </a:t>
            </a:r>
            <a:r>
              <a:rPr lang="el-GR" sz="700" dirty="0" smtClean="0"/>
              <a:t>για την </a:t>
            </a:r>
            <a:r>
              <a:rPr lang="el-GR" sz="700" dirty="0"/>
              <a:t>αντιμετώπιση των συμπτωμάτων της ΔΕΠΥ </a:t>
            </a:r>
            <a:r>
              <a:rPr lang="el-GR" sz="700" dirty="0" smtClean="0"/>
              <a:t>είναι οι παρακάτω:</a:t>
            </a:r>
            <a:endParaRPr lang="el-GR" sz="700" dirty="0"/>
          </a:p>
          <a:p>
            <a:r>
              <a:rPr lang="el-GR" sz="700" dirty="0"/>
              <a:t>A) </a:t>
            </a:r>
            <a:r>
              <a:rPr lang="el-GR" sz="700" dirty="0" err="1"/>
              <a:t>Μεθυλφαινιδάτη</a:t>
            </a:r>
            <a:r>
              <a:rPr lang="el-GR" sz="700" dirty="0"/>
              <a:t> (σε μορφή ταχείας και βραδείας αποδέσμευσης-</a:t>
            </a:r>
            <a:r>
              <a:rPr lang="el-GR" sz="700" dirty="0" err="1"/>
              <a:t>Ritalin</a:t>
            </a:r>
            <a:r>
              <a:rPr lang="el-GR" sz="700" dirty="0"/>
              <a:t> και </a:t>
            </a:r>
            <a:r>
              <a:rPr lang="el-GR" sz="700" dirty="0" err="1"/>
              <a:t>Concerta</a:t>
            </a:r>
            <a:r>
              <a:rPr lang="el-GR" sz="700" dirty="0"/>
              <a:t> αντίστοιχα) και</a:t>
            </a:r>
          </a:p>
          <a:p>
            <a:r>
              <a:rPr lang="el-GR" sz="700" dirty="0" smtClean="0"/>
              <a:t>Β</a:t>
            </a:r>
            <a:r>
              <a:rPr lang="el-GR" sz="700" dirty="0"/>
              <a:t>) </a:t>
            </a:r>
            <a:r>
              <a:rPr lang="el-GR" sz="700" dirty="0" err="1"/>
              <a:t>Ατομοξετίνη</a:t>
            </a:r>
            <a:r>
              <a:rPr lang="el-GR" sz="700" dirty="0"/>
              <a:t> (</a:t>
            </a:r>
            <a:r>
              <a:rPr lang="el-GR" sz="700" dirty="0" err="1"/>
              <a:t>Strattera</a:t>
            </a:r>
            <a:r>
              <a:rPr lang="el-GR" sz="700" dirty="0"/>
              <a:t>).</a:t>
            </a:r>
          </a:p>
          <a:p>
            <a:r>
              <a:rPr lang="el-GR" sz="700" dirty="0"/>
              <a:t>Ό</a:t>
            </a:r>
            <a:r>
              <a:rPr lang="el-GR" sz="700" dirty="0" smtClean="0"/>
              <a:t>που </a:t>
            </a:r>
            <a:r>
              <a:rPr lang="el-GR" sz="700" dirty="0"/>
              <a:t>πληρούνται τα διαγνωστικά κριτήρια για την παρουσία και άλλων διαταραχών χορηγείται ταυτοχρόνως η αντίστοιχη φαρμακευτική αγωγή, </a:t>
            </a:r>
            <a:r>
              <a:rPr lang="el-GR" sz="700" dirty="0" smtClean="0"/>
              <a:t>πάντοτε </a:t>
            </a:r>
            <a:r>
              <a:rPr lang="el-GR" sz="700" dirty="0"/>
              <a:t>κάτω από τον έλεγχο και τις οδηγίες του </a:t>
            </a:r>
            <a:r>
              <a:rPr lang="el-GR" sz="700" dirty="0" smtClean="0"/>
              <a:t>θεράποντος ιατρού. Απαραίτητη </a:t>
            </a:r>
            <a:r>
              <a:rPr lang="el-GR" sz="700" dirty="0"/>
              <a:t>προϋπόθεση είναι η συνεχής και στενή συνεργασία με το </a:t>
            </a:r>
            <a:r>
              <a:rPr lang="el-GR" sz="700" dirty="0" smtClean="0"/>
              <a:t>γιατρό, </a:t>
            </a:r>
            <a:r>
              <a:rPr lang="el-GR" sz="700" dirty="0"/>
              <a:t>ώστε να γίνονται οι κατάλληλες παρεμβάσεις και τροποποιήσεις στο σωστό </a:t>
            </a:r>
            <a:r>
              <a:rPr lang="el-GR" sz="700" dirty="0" smtClean="0"/>
              <a:t>χρόνο και να </a:t>
            </a:r>
            <a:r>
              <a:rPr lang="el-GR" sz="700" dirty="0"/>
              <a:t>εκτιμηθεί η πιθανότητα εφαρμογής άλλων θεραπευτικών </a:t>
            </a:r>
            <a:r>
              <a:rPr lang="el-GR" sz="700" dirty="0" smtClean="0"/>
              <a:t>παρεμβάσεων.</a:t>
            </a:r>
            <a:endParaRPr lang="el-GR" sz="700" dirty="0"/>
          </a:p>
          <a:p>
            <a:r>
              <a:rPr lang="el-GR" sz="700" dirty="0"/>
              <a:t>Τέλος, πρέπει να υπάρχει συνεχής παρακολούθηση του παιδιού και τακτική επαναξιολόγηση της κατάστασής </a:t>
            </a:r>
            <a:r>
              <a:rPr lang="el-GR" sz="700" dirty="0" smtClean="0"/>
              <a:t>του</a:t>
            </a:r>
            <a:r>
              <a:rPr lang="el-GR" sz="700" dirty="0"/>
              <a:t>.</a:t>
            </a:r>
          </a:p>
        </p:txBody>
      </p:sp>
    </p:spTree>
    <p:extLst>
      <p:ext uri="{BB962C8B-B14F-4D97-AF65-F5344CB8AC3E}">
        <p14:creationId xmlns:p14="http://schemas.microsoft.com/office/powerpoint/2010/main" val="242881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sz="3600" dirty="0" smtClean="0"/>
              <a:t>ΙΣΤΟΡΙΚΗ ΑΝΑΔΡΟΜΗ-ΕΞΕΛΙΞΗ</a:t>
            </a:r>
            <a:endParaRPr lang="el-GR" sz="3600" dirty="0"/>
          </a:p>
        </p:txBody>
      </p:sp>
      <p:sp>
        <p:nvSpPr>
          <p:cNvPr id="3" name="Θέση περιεχομένου 2"/>
          <p:cNvSpPr>
            <a:spLocks noGrp="1"/>
          </p:cNvSpPr>
          <p:nvPr>
            <p:ph idx="1"/>
          </p:nvPr>
        </p:nvSpPr>
        <p:spPr>
          <a:xfrm>
            <a:off x="457200" y="1052736"/>
            <a:ext cx="8229600" cy="5073427"/>
          </a:xfrm>
        </p:spPr>
        <p:txBody>
          <a:bodyPr>
            <a:normAutofit fontScale="47500" lnSpcReduction="20000"/>
          </a:bodyPr>
          <a:lstStyle/>
          <a:p>
            <a:pPr marL="0" indent="0">
              <a:buNone/>
            </a:pPr>
            <a:r>
              <a:rPr lang="el-GR" dirty="0"/>
              <a:t>Τον 20 αιώνα η ΔΕΠΥ ήταν γνωστή με διάφορα ονόματα:</a:t>
            </a:r>
          </a:p>
          <a:p>
            <a:pPr marL="0" indent="0">
              <a:buNone/>
            </a:pPr>
            <a:r>
              <a:rPr lang="el-GR" dirty="0" smtClean="0"/>
              <a:t>Υπερκινητικό Παιδί, Αναπτυξιακή </a:t>
            </a:r>
            <a:r>
              <a:rPr lang="el-GR" dirty="0" err="1" smtClean="0"/>
              <a:t>Υπερκινητικότητα</a:t>
            </a:r>
            <a:r>
              <a:rPr lang="el-GR" dirty="0" smtClean="0"/>
              <a:t>, Υπερκινητικό σύνδρομο, Σύνδρομο </a:t>
            </a:r>
            <a:r>
              <a:rPr lang="el-GR" dirty="0"/>
              <a:t>της Ελάχιστης Εγκεφαλικής </a:t>
            </a:r>
            <a:r>
              <a:rPr lang="el-GR" dirty="0" smtClean="0"/>
              <a:t>Βλάβης, Σύνδρομο </a:t>
            </a:r>
            <a:r>
              <a:rPr lang="el-GR" dirty="0"/>
              <a:t>της Ελάχιστης Εγκεφαλικής Δυσλειτουργίας ….</a:t>
            </a:r>
          </a:p>
          <a:p>
            <a:pPr marL="0" indent="0">
              <a:buNone/>
            </a:pPr>
            <a:r>
              <a:rPr lang="el-GR" dirty="0"/>
              <a:t>Ο Ιπποκράτης 2500 χρόνια πριν περιέγραψε μια νόσο που μοιάζει να είναι η ΔΕΠΥ:</a:t>
            </a:r>
          </a:p>
          <a:p>
            <a:pPr marL="0" indent="0">
              <a:buNone/>
            </a:pPr>
            <a:r>
              <a:rPr lang="el-GR" dirty="0" smtClean="0"/>
              <a:t>Περιέγραψε </a:t>
            </a:r>
            <a:r>
              <a:rPr lang="el-GR" dirty="0"/>
              <a:t>παιδιά που….. «αντιδρούν εσπευσμένα στα ερεθίσματα, επιμένουν όμως λιγότερο γιατί η ψυχή μετακινείται γρήγορα στην επόμενη εμπειρία…». Ο Ιπποκράτης εξηγούσε την κατάσταση σαν «διαταραχή της ισορροπίας του νερού και της φωτιάς». Συνιστούσε δε σα θεραπεία «κατανάλωση ψαριού αντί κρέατος, μεγάλες ποσότητες νερού και πολλές σωματικές δραστηριότητες».</a:t>
            </a:r>
          </a:p>
          <a:p>
            <a:pPr marL="0" indent="0">
              <a:buNone/>
            </a:pPr>
            <a:r>
              <a:rPr lang="el-GR" dirty="0" smtClean="0"/>
              <a:t>Από </a:t>
            </a:r>
            <a:r>
              <a:rPr lang="el-GR" dirty="0"/>
              <a:t>τους αφορισμούς του </a:t>
            </a:r>
            <a:r>
              <a:rPr lang="el-GR" dirty="0" smtClean="0"/>
              <a:t>Ιπποκράτη</a:t>
            </a:r>
          </a:p>
          <a:p>
            <a:pPr marL="0" indent="0">
              <a:buNone/>
            </a:pPr>
            <a:r>
              <a:rPr lang="el-GR" dirty="0"/>
              <a:t>Το 1937, αναφέρθηκε για πρώτη φορά η χορήγηση διεγερτικών φαρμάκων σε παιδιά απρόσεκτα και υπερκινητικά. Η χορήγηση αυτή παραδόξως βοηθούσε τα παιδιά να συγκεντρωθούν και μείωνε τα επίπεδα κινητικότητάς τους.</a:t>
            </a:r>
          </a:p>
          <a:p>
            <a:pPr marL="0" indent="0">
              <a:buNone/>
            </a:pPr>
            <a:r>
              <a:rPr lang="el-GR" dirty="0"/>
              <a:t>Σήμερα τα διεγερτικά φάρμακα χρησιμοποιούνται ευρύτατα στη θεραπεία της ΔΕΠΥ. Η δράση τους οφείλεται στην επίδραση που έχουν στους ισχυρούς χημικούς αγγελιοφόρους του εγκεφάλου που ονομάζονται νευροδιαβιβαστές. Τα νευρικά κύτταρα στον εγκέφαλο δεν έρχονται σε επαφή μεταξύ τους καθώς ανάμεσά τους υπάρχει ένα χάσμα. Οι νευροδιαβιβαστές κυκλοφορούν ανάμεσα στα νευρικά κύτταρα (φωτογραφία αριστερά) μεταφέροντας το ανάλογο σήμα. Με τον τρόπο αυτό επικοινωνούν μεταξύ τους τα νευρικά κύτταρα. Πολλοί ερευνητές θεωρούν ότι η ΔΕΠΥ προκαλείται από δυσλειτουργία αυτής της επικοινωνίας μεταξύ των νευρικών κυττάρων.</a:t>
            </a:r>
          </a:p>
        </p:txBody>
      </p:sp>
    </p:spTree>
    <p:extLst>
      <p:ext uri="{BB962C8B-B14F-4D97-AF65-F5344CB8AC3E}">
        <p14:creationId xmlns:p14="http://schemas.microsoft.com/office/powerpoint/2010/main" val="137534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18058"/>
          </a:xfrm>
        </p:spPr>
        <p:txBody>
          <a:bodyPr>
            <a:normAutofit fontScale="90000"/>
          </a:bodyPr>
          <a:lstStyle/>
          <a:p>
            <a:r>
              <a:rPr lang="el-GR" sz="3600" dirty="0" smtClean="0"/>
              <a:t>ΑΙΤΙΑ</a:t>
            </a:r>
            <a:endParaRPr lang="el-GR" sz="3600" dirty="0"/>
          </a:p>
        </p:txBody>
      </p:sp>
      <p:sp>
        <p:nvSpPr>
          <p:cNvPr id="3" name="Θέση περιεχομένου 2"/>
          <p:cNvSpPr>
            <a:spLocks noGrp="1"/>
          </p:cNvSpPr>
          <p:nvPr>
            <p:ph idx="1"/>
          </p:nvPr>
        </p:nvSpPr>
        <p:spPr>
          <a:xfrm>
            <a:off x="466531" y="836712"/>
            <a:ext cx="8229600" cy="4525963"/>
          </a:xfrm>
        </p:spPr>
        <p:txBody>
          <a:bodyPr>
            <a:normAutofit/>
          </a:bodyPr>
          <a:lstStyle/>
          <a:p>
            <a:pPr marL="0" indent="0">
              <a:buNone/>
            </a:pPr>
            <a:r>
              <a:rPr lang="el-GR" sz="1400" dirty="0" smtClean="0"/>
              <a:t>1.Γενετικοί παράγοντες.</a:t>
            </a:r>
          </a:p>
          <a:p>
            <a:pPr marL="0" indent="0">
              <a:buNone/>
            </a:pPr>
            <a:r>
              <a:rPr lang="el-GR" sz="1400" dirty="0" smtClean="0"/>
              <a:t>Η </a:t>
            </a:r>
            <a:r>
              <a:rPr lang="el-GR" sz="1400" dirty="0"/>
              <a:t>κληρονομικότητα </a:t>
            </a:r>
            <a:r>
              <a:rPr lang="el-GR" sz="1400" dirty="0" smtClean="0"/>
              <a:t> της </a:t>
            </a:r>
            <a:r>
              <a:rPr lang="el-GR" sz="1400" dirty="0"/>
              <a:t>ΔΕΠΥ κυμαίνεται μεταξύ 0.75 και 0.91. (1.0 = τελείως γενετικό νόσημα, 0.0 = απολύτως καμία επίδραση γενετικών παραγόντων). </a:t>
            </a:r>
            <a:r>
              <a:rPr lang="el-GR" sz="1400" dirty="0" smtClean="0"/>
              <a:t>. Το </a:t>
            </a:r>
            <a:r>
              <a:rPr lang="el-GR" sz="1400" dirty="0"/>
              <a:t>10-35% των παιδιών με ΔΕΠΥ έχουν ένα πρώτο συγγενή που παρουσιάζει επίσης ΔΕΠΥ.  Επιπρόσθετα σχεδόν οι μισοί γονείς που έχουν διαγνωσθεί με ΔΕΠΥ, θα αποκτήσουν ένα παιδί με ΔΕΠΥ. </a:t>
            </a:r>
          </a:p>
          <a:p>
            <a:pPr marL="0" indent="0">
              <a:buNone/>
            </a:pPr>
            <a:r>
              <a:rPr lang="el-GR" sz="1400" dirty="0" smtClean="0"/>
              <a:t>Έρευνες  </a:t>
            </a:r>
            <a:r>
              <a:rPr lang="el-GR" sz="1400" dirty="0"/>
              <a:t>σε διδύμους, </a:t>
            </a:r>
            <a:r>
              <a:rPr lang="el-GR" sz="1400" dirty="0" smtClean="0"/>
              <a:t>υποστηρίζουν </a:t>
            </a:r>
            <a:r>
              <a:rPr lang="el-GR" sz="1400" dirty="0"/>
              <a:t>τη γενετική φύση της διαταραχής. Αν η ΔΕΠΥ παρουσιαστεί στον ένα δίδυμο, έχει περισσότερες πιθανότητες να παρουσιαστεί και στον πανομοιότυπο δίδυμο αδελφό, ακόμα και αν τα παιδιά έχουν μεγαλώσει σε διαφορετικές οικογένειες</a:t>
            </a:r>
          </a:p>
          <a:p>
            <a:pPr marL="0" indent="0">
              <a:buNone/>
            </a:pPr>
            <a:r>
              <a:rPr lang="el-GR" sz="1400" dirty="0" smtClean="0"/>
              <a:t>2</a:t>
            </a:r>
            <a:r>
              <a:rPr lang="el-GR" sz="1400" dirty="0"/>
              <a:t>. Περιβαλλοντικές (ή μη γενετικές) αιτίες</a:t>
            </a:r>
          </a:p>
          <a:p>
            <a:pPr marL="0" indent="0">
              <a:buNone/>
            </a:pPr>
            <a:r>
              <a:rPr lang="el-GR" sz="1400" dirty="0" smtClean="0"/>
              <a:t>Το </a:t>
            </a:r>
            <a:r>
              <a:rPr lang="el-GR" sz="1400" dirty="0"/>
              <a:t>50% των περιπτώσεων με ΔΕΠΥ </a:t>
            </a:r>
            <a:r>
              <a:rPr lang="el-GR" sz="1400" dirty="0" smtClean="0"/>
              <a:t>δεν μπορεί </a:t>
            </a:r>
            <a:r>
              <a:rPr lang="el-GR" sz="1400" dirty="0"/>
              <a:t>να εξηγηθεί από την </a:t>
            </a:r>
            <a:r>
              <a:rPr lang="el-GR" sz="1400" dirty="0" smtClean="0"/>
              <a:t>κληρονομικότητα. Έχουν </a:t>
            </a:r>
            <a:r>
              <a:rPr lang="el-GR" sz="1400" dirty="0"/>
              <a:t>διατυπωθεί διάφορες θεωρίες </a:t>
            </a:r>
            <a:r>
              <a:rPr lang="el-GR" sz="1400" dirty="0" smtClean="0"/>
              <a:t>για να </a:t>
            </a:r>
            <a:r>
              <a:rPr lang="el-GR" sz="1400" dirty="0"/>
              <a:t>εξηγηθεί η αιτιολογία της ΔΕΠΥ όπως:</a:t>
            </a:r>
          </a:p>
          <a:p>
            <a:pPr marL="0" indent="0">
              <a:buNone/>
            </a:pPr>
            <a:r>
              <a:rPr lang="el-GR" sz="1400" dirty="0" smtClean="0"/>
              <a:t>Έκθεση </a:t>
            </a:r>
            <a:r>
              <a:rPr lang="el-GR" sz="1400" dirty="0"/>
              <a:t>σε τοξικές ουσίες (π.χ. </a:t>
            </a:r>
            <a:r>
              <a:rPr lang="el-GR" sz="1400" dirty="0" smtClean="0"/>
              <a:t>μόλυβδος), Επιπλοκές </a:t>
            </a:r>
            <a:r>
              <a:rPr lang="el-GR" sz="1400" dirty="0"/>
              <a:t>στη διάρκεια της κύησης (πχ. έλλειψη </a:t>
            </a:r>
            <a:r>
              <a:rPr lang="el-GR" sz="1400" dirty="0" smtClean="0"/>
              <a:t>οξυγόνου), Χαμηλό </a:t>
            </a:r>
            <a:r>
              <a:rPr lang="el-GR" sz="1400" dirty="0"/>
              <a:t>βάρος γέννησης (λιγότερο από 1500 </a:t>
            </a:r>
            <a:r>
              <a:rPr lang="el-GR" sz="1400" dirty="0" smtClean="0"/>
              <a:t>γραμμάρια), Χαμηλά  </a:t>
            </a:r>
            <a:r>
              <a:rPr lang="el-GR" sz="1400" dirty="0"/>
              <a:t>επίπεδα των ωμέγα-3 λιπαρών οξέων</a:t>
            </a:r>
          </a:p>
          <a:p>
            <a:pPr marL="0" indent="0">
              <a:buNone/>
            </a:pPr>
            <a:r>
              <a:rPr lang="el-GR" sz="1400" dirty="0"/>
              <a:t>Όλες οι παραπάνω πιθανές αιτίες, χρειάζονται να μελετηθούν σε μεγαλύτερη έκταση, προκειμένου να αποδειχθεί ο τρόπος με τον οποίο σχετίζονται με τη ΔΕΠΥ.</a:t>
            </a:r>
          </a:p>
          <a:p>
            <a:pPr marL="0" indent="0">
              <a:buNone/>
            </a:pPr>
            <a:r>
              <a:rPr lang="el-GR" sz="1400" dirty="0" smtClean="0"/>
              <a:t>3. Κάπνισμα: Όλοι </a:t>
            </a:r>
            <a:r>
              <a:rPr lang="el-GR" sz="1400" dirty="0"/>
              <a:t>γνωρίζουν ότι οι μητέρες απαγορεύεται να καπνίζουν στη διάρκεια της εγκυμοσύνης, πρόσφατες όμως έρευνες επισημαίνουν ότι ακόμα και το προγεννητικό κάπνισμα μπορεί να προκαλέσει ΔΕΠΥ. Η έρευνα υποστηρίζει ότι οι μητέρες που δεν έχουν καπνίσει ποτέ έχουν λιγότερες πιθανότητες να αποκτήσουν παιδιά με μαθησιακές δυσκολίες ή </a:t>
            </a:r>
            <a:r>
              <a:rPr lang="el-GR" sz="1400" dirty="0" err="1"/>
              <a:t>υπερκινητικότητα</a:t>
            </a:r>
            <a:r>
              <a:rPr lang="el-GR" sz="1400" dirty="0"/>
              <a:t>.</a:t>
            </a:r>
          </a:p>
          <a:p>
            <a:endParaRPr lang="el-GR" sz="1400" dirty="0"/>
          </a:p>
        </p:txBody>
      </p:sp>
    </p:spTree>
    <p:extLst>
      <p:ext uri="{BB962C8B-B14F-4D97-AF65-F5344CB8AC3E}">
        <p14:creationId xmlns:p14="http://schemas.microsoft.com/office/powerpoint/2010/main" val="1184807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1600" y="260648"/>
            <a:ext cx="7560840" cy="5355312"/>
          </a:xfrm>
          <a:prstGeom prst="rect">
            <a:avLst/>
          </a:prstGeom>
        </p:spPr>
        <p:txBody>
          <a:bodyPr wrap="square">
            <a:spAutoFit/>
          </a:bodyPr>
          <a:lstStyle/>
          <a:p>
            <a:r>
              <a:rPr lang="el-GR" dirty="0" smtClean="0"/>
              <a:t>			ΕΞΕΛΙΞΗ ΤΗΣ ΔΕΠΥ</a:t>
            </a:r>
          </a:p>
          <a:p>
            <a:r>
              <a:rPr lang="el-GR" dirty="0" smtClean="0"/>
              <a:t>Εκδηλώνεται από την βρεφική ηλικία όπου μιλάμε για ανήσυχα μωρά. Κορυφώνεται με τη φοίτηση στο νηπιαγωγείο και την Α΄ Δημοτικού.</a:t>
            </a:r>
          </a:p>
          <a:p>
            <a:r>
              <a:rPr lang="el-GR" dirty="0"/>
              <a:t>Κ</a:t>
            </a:r>
            <a:r>
              <a:rPr lang="el-GR" dirty="0" smtClean="0"/>
              <a:t>αθώς μεγαλώνουν περιορίζεται η διασπαστική συμπεριφορά και με την έναρξη της εφηβείας αλλάζει προς το ηπιότερο το προφίλ των παιδιών σε σημείο που νομίζουμε ότι εξαφανίστηκε η διαταραχή στα παιδιά. Συνήθως παραμένει αυξημένη η απροσεξία.</a:t>
            </a:r>
          </a:p>
          <a:p>
            <a:r>
              <a:rPr lang="el-GR" dirty="0" smtClean="0"/>
              <a:t>Ποσοστό 35% </a:t>
            </a:r>
            <a:r>
              <a:rPr lang="el-GR" dirty="0"/>
              <a:t>έως </a:t>
            </a:r>
            <a:r>
              <a:rPr lang="el-GR" dirty="0" smtClean="0"/>
              <a:t>60% </a:t>
            </a:r>
            <a:r>
              <a:rPr lang="el-GR" dirty="0"/>
              <a:t>των παιδιών με </a:t>
            </a:r>
            <a:r>
              <a:rPr lang="el-GR" dirty="0" smtClean="0"/>
              <a:t>ΔΕΠΥ, </a:t>
            </a:r>
            <a:r>
              <a:rPr lang="el-GR" dirty="0"/>
              <a:t>συνεχίζουν να </a:t>
            </a:r>
            <a:r>
              <a:rPr lang="el-GR" dirty="0" smtClean="0"/>
              <a:t>έχουν συμπτώματα ως ενήλικες. </a:t>
            </a:r>
          </a:p>
          <a:p>
            <a:r>
              <a:rPr lang="el-GR" dirty="0"/>
              <a:t>Ά</a:t>
            </a:r>
            <a:r>
              <a:rPr lang="el-GR" dirty="0" smtClean="0"/>
              <a:t>νθρωποι </a:t>
            </a:r>
            <a:r>
              <a:rPr lang="el-GR" dirty="0"/>
              <a:t>που δεν είχαν διαγνωστεί ποτέ ως παιδιά </a:t>
            </a:r>
            <a:r>
              <a:rPr lang="el-GR" dirty="0" smtClean="0"/>
              <a:t> </a:t>
            </a:r>
            <a:r>
              <a:rPr lang="el-GR" dirty="0"/>
              <a:t>μπορεί να εμφανίσουν συμπτώματα στην ενήλικο </a:t>
            </a:r>
            <a:r>
              <a:rPr lang="el-GR" dirty="0" smtClean="0"/>
              <a:t>ζωή και συνήθως καθυστερούν </a:t>
            </a:r>
            <a:r>
              <a:rPr lang="el-GR" dirty="0"/>
              <a:t>στη δουλειά ή σε σημαντικά γεγονότα. Μπορεί να </a:t>
            </a:r>
            <a:r>
              <a:rPr lang="el-GR" dirty="0" smtClean="0"/>
              <a:t>συνειδητοποιούν </a:t>
            </a:r>
            <a:r>
              <a:rPr lang="el-GR" dirty="0"/>
              <a:t>ότι η αργοπορία τους βλάπτει τους στόχους τους αλλά δεν μπορούν να είναι συνεπείς στα ραντεβού</a:t>
            </a:r>
            <a:r>
              <a:rPr lang="el-GR" dirty="0" smtClean="0"/>
              <a:t>.</a:t>
            </a:r>
            <a:endParaRPr lang="el-GR" dirty="0"/>
          </a:p>
          <a:p>
            <a:r>
              <a:rPr lang="el-GR" dirty="0"/>
              <a:t>Ένα από τα χαρακτηριστικά της ΔΕΠΥ </a:t>
            </a:r>
            <a:r>
              <a:rPr lang="el-GR" dirty="0" smtClean="0"/>
              <a:t>των ενηλίκων είναι </a:t>
            </a:r>
            <a:r>
              <a:rPr lang="el-GR" dirty="0"/>
              <a:t>η δυσκολία να </a:t>
            </a:r>
            <a:r>
              <a:rPr lang="el-GR" dirty="0" smtClean="0"/>
              <a:t>έχουν </a:t>
            </a:r>
            <a:r>
              <a:rPr lang="el-GR" dirty="0"/>
              <a:t>συγκεντρωμένο το μυαλό σε μια δουλειά. Αυτό αποτελεί πρόβλημα για εφήβους και ενηλίκους όταν οδηγούν. Έρευνες δείχνουν ότι άνθρωποι με ΔΕΠΥ είναι πιο πιθανό να τρέχουν, να έχουν ατυχήματα και να χάνουν την άδεια οδήγησης.</a:t>
            </a:r>
          </a:p>
        </p:txBody>
      </p:sp>
    </p:spTree>
    <p:extLst>
      <p:ext uri="{BB962C8B-B14F-4D97-AF65-F5344CB8AC3E}">
        <p14:creationId xmlns:p14="http://schemas.microsoft.com/office/powerpoint/2010/main" val="2619998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t>
            </a:r>
            <a:r>
              <a:rPr lang="el-GR" dirty="0" smtClean="0"/>
              <a:t>       	 ΔΕΠΥ</a:t>
            </a:r>
            <a:br>
              <a:rPr lang="el-GR" dirty="0" smtClean="0"/>
            </a:br>
            <a:r>
              <a:rPr lang="el-GR" dirty="0"/>
              <a:t>	</a:t>
            </a:r>
            <a:r>
              <a:rPr lang="el-GR" dirty="0" smtClean="0"/>
              <a:t>    &amp;</a:t>
            </a:r>
            <a:br>
              <a:rPr lang="el-GR" dirty="0" smtClean="0"/>
            </a:br>
            <a:r>
              <a:rPr lang="el-GR" dirty="0" smtClean="0"/>
              <a:t>      ΣΥΝΝΟΣΗΡΟΤΗΤΑ</a:t>
            </a:r>
            <a:br>
              <a:rPr lang="el-GR" dirty="0" smtClean="0"/>
            </a:br>
            <a:r>
              <a:rPr lang="el-GR" dirty="0" smtClean="0"/>
              <a:t> </a:t>
            </a:r>
            <a:endParaRPr lang="el-GR" dirty="0"/>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dirty="0"/>
              <a:t>Στα δύο τρίτα των παιδιών η ΔΕΠΥ παρουσιάζεται σε συνδυασμό με άλλες διαταραχές. Το 30-50% των παιδιών έχουν προβλήματα διαγωγής (λένε ψέματα, κάνουν σκασιαρχείο, είναι ανυπάκουα, μπλέκουν σε καβγάδες). Το 20-25% έχουν αγχώδη συμπτώματα. Γενικά το 50% των παιδιών έχουν μαθησιακές δυσκολίες και χαμηλή σχολική επίδοση.</a:t>
            </a:r>
          </a:p>
          <a:p>
            <a:pPr marL="0" indent="0">
              <a:buNone/>
            </a:pPr>
            <a:endParaRPr lang="el-GR" dirty="0"/>
          </a:p>
          <a:p>
            <a:pPr marL="0" indent="0">
              <a:buNone/>
            </a:pPr>
            <a:r>
              <a:rPr lang="el-GR" dirty="0"/>
              <a:t>Η μη έγκαιρη διάγνωση και αντιμετώπιση της ΔΕΠΥ οδηγεί σε ακόμα σοβαρότερα προβλήματα στην εφηβεία και στην ενήλικη ζωή. Οι έφηβοι μετά από τις συνεχείς αποτυχίες στο σχολείο και τις συχνές συγκρούσεις με την οικογένεια, τους δασκάλους και τους συνομηλίκους τους, αποκτούν χαμηλή αυτοεκτίμηση, απομονώνονται από τους άλλους και γίνονται επιθετικοί. Ακόμα και παιδιά με εξαιρετικό νοητικό δυναμικό και πολύ θέληση, καταλήγουν να έχουν πολύ χαμηλές σχολικές επιδόσεις. Εξαιτίας της παρορμητικότητας έχουν ριψοκίνδυνες συμπεριφορές που μπορούν να τους οδηγήσουν σε ατυχήματα, συμπεριφορές υψηλού κινδύνου ή κατάχρηση ουσιών. Η λειτουργία της οικογένειας διαταράσσεται, καθώς εμφανίζονται συγκρούσεις ανάμεσα στα μέλη της για το ποιος φταίει</a:t>
            </a:r>
            <a:r>
              <a:rPr lang="el-GR" dirty="0" smtClean="0"/>
              <a:t>.</a:t>
            </a:r>
          </a:p>
          <a:p>
            <a:pPr marL="0" indent="0">
              <a:buNone/>
            </a:pPr>
            <a:endParaRPr lang="el-GR" dirty="0"/>
          </a:p>
          <a:p>
            <a:pPr marL="0" indent="0">
              <a:buNone/>
            </a:pPr>
            <a:r>
              <a:rPr lang="el-GR" dirty="0"/>
              <a:t>Πολλοί ενήλικες δεν συνειδητοποιούν ότι έχουν ΔΕΠΥ και προβληματίζονται σχετικά με το γιατί είναι δύσκολο να φτάσουν τους στόχους </a:t>
            </a:r>
            <a:r>
              <a:rPr lang="el-GR" dirty="0" smtClean="0"/>
              <a:t>τους και αυτό τους κάνει ενοχικούς και τους δημιουργεί κατάθλιψη και ισχυρά αρνητικά συναισθήματα.</a:t>
            </a:r>
            <a:endParaRPr lang="el-GR" dirty="0"/>
          </a:p>
        </p:txBody>
      </p:sp>
      <p:sp>
        <p:nvSpPr>
          <p:cNvPr id="4" name="Θέση κειμένου 3"/>
          <p:cNvSpPr>
            <a:spLocks noGrp="1"/>
          </p:cNvSpPr>
          <p:nvPr>
            <p:ph type="body" sz="half" idx="2"/>
          </p:nvPr>
        </p:nvSpPr>
        <p:spPr>
          <a:xfrm>
            <a:off x="457199" y="1556792"/>
            <a:ext cx="3008313" cy="4691063"/>
          </a:xfrm>
        </p:spPr>
        <p:txBody>
          <a:bodyPr>
            <a:normAutofit/>
          </a:bodyPr>
          <a:lstStyle/>
          <a:p>
            <a:r>
              <a:rPr lang="el-GR" dirty="0"/>
              <a:t>Σύμφωνα με ορισμένες έρευνες, το 53-83% των παιδιών με </a:t>
            </a:r>
            <a:r>
              <a:rPr lang="el-GR" dirty="0" smtClean="0"/>
              <a:t>ΔΑΔ </a:t>
            </a:r>
            <a:r>
              <a:rPr lang="el-GR" dirty="0"/>
              <a:t>εμφανίζουν</a:t>
            </a:r>
          </a:p>
          <a:p>
            <a:r>
              <a:rPr lang="el-GR" dirty="0"/>
              <a:t>ταυτόχρονα και κλινικά σημαντική συμπτωματολογία </a:t>
            </a:r>
            <a:r>
              <a:rPr lang="el-GR" dirty="0" smtClean="0"/>
              <a:t>ΔΕΠΥ</a:t>
            </a:r>
          </a:p>
          <a:p>
            <a:r>
              <a:rPr lang="el-GR" dirty="0" smtClean="0"/>
              <a:t> </a:t>
            </a:r>
            <a:r>
              <a:rPr lang="el-GR" dirty="0"/>
              <a:t>Από τις βαθμολογίες που δίνουν γονείς </a:t>
            </a:r>
            <a:r>
              <a:rPr lang="el-GR" dirty="0" smtClean="0"/>
              <a:t>και δάσκαλοι </a:t>
            </a:r>
            <a:r>
              <a:rPr lang="el-GR" dirty="0"/>
              <a:t>σε κλίμακες αξιολόγησης προκύπτει ότι τα παιδιά αυτά </a:t>
            </a:r>
            <a:r>
              <a:rPr lang="el-GR" dirty="0" smtClean="0"/>
              <a:t>αντιμετωπίζουν μεγαλύτερες </a:t>
            </a:r>
            <a:r>
              <a:rPr lang="el-GR" dirty="0"/>
              <a:t>δυσκολίες σε καταστάσεις της καθημερινότητας, σε σύγκριση με τα</a:t>
            </a:r>
          </a:p>
          <a:p>
            <a:r>
              <a:rPr lang="el-GR" dirty="0"/>
              <a:t>παιδιά που έχουν διάγνωση μόνο </a:t>
            </a:r>
            <a:r>
              <a:rPr lang="el-GR" dirty="0" smtClean="0"/>
              <a:t>ΔΑΔ</a:t>
            </a:r>
            <a:endParaRPr lang="el-GR" dirty="0"/>
          </a:p>
          <a:p>
            <a:r>
              <a:rPr lang="el-GR" dirty="0"/>
              <a:t>  Για τον </a:t>
            </a:r>
            <a:r>
              <a:rPr lang="el-GR" dirty="0" smtClean="0"/>
              <a:t>λόγο αυτό</a:t>
            </a:r>
            <a:r>
              <a:rPr lang="el-GR" dirty="0"/>
              <a:t>, στο DSM-5, </a:t>
            </a:r>
            <a:r>
              <a:rPr lang="el-GR" dirty="0" smtClean="0"/>
              <a:t>δεν </a:t>
            </a:r>
            <a:r>
              <a:rPr lang="el-GR" dirty="0"/>
              <a:t>περιλαμβάνονται τα </a:t>
            </a:r>
            <a:r>
              <a:rPr lang="el-GR" dirty="0" smtClean="0"/>
              <a:t>κριτήρια αποκλεισμού που </a:t>
            </a:r>
            <a:r>
              <a:rPr lang="el-GR" dirty="0"/>
              <a:t>ίσχυαν μέχρι πρόσφατα (APA, 2013). Έτσι, η διάγνωση </a:t>
            </a:r>
            <a:r>
              <a:rPr lang="el-GR" dirty="0" smtClean="0"/>
              <a:t>ΔΕΠΥ </a:t>
            </a:r>
            <a:r>
              <a:rPr lang="el-GR" dirty="0"/>
              <a:t>θα τίθεται πλέον</a:t>
            </a:r>
          </a:p>
          <a:p>
            <a:r>
              <a:rPr lang="el-GR" dirty="0"/>
              <a:t>και σε περιπτώσεις όπου το άτομο πληροί ταυτόχρονα και τα </a:t>
            </a:r>
            <a:r>
              <a:rPr lang="el-GR" dirty="0" smtClean="0"/>
              <a:t> </a:t>
            </a:r>
            <a:r>
              <a:rPr lang="el-GR" dirty="0"/>
              <a:t>κριτήρια</a:t>
            </a:r>
          </a:p>
          <a:p>
            <a:r>
              <a:rPr lang="el-GR" dirty="0"/>
              <a:t>των </a:t>
            </a:r>
            <a:r>
              <a:rPr lang="el-GR" dirty="0" smtClean="0"/>
              <a:t>ΔΑΔ.</a:t>
            </a:r>
            <a:endParaRPr lang="el-GR" dirty="0"/>
          </a:p>
          <a:p>
            <a:endParaRPr lang="el-GR" dirty="0"/>
          </a:p>
        </p:txBody>
      </p:sp>
    </p:spTree>
    <p:extLst>
      <p:ext uri="{BB962C8B-B14F-4D97-AF65-F5344CB8AC3E}">
        <p14:creationId xmlns:p14="http://schemas.microsoft.com/office/powerpoint/2010/main" val="354544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59832" y="1772816"/>
            <a:ext cx="4572000" cy="1508105"/>
          </a:xfrm>
          <a:prstGeom prst="rect">
            <a:avLst/>
          </a:prstGeom>
        </p:spPr>
        <p:txBody>
          <a:bodyPr>
            <a:spAutoFit/>
          </a:bodyPr>
          <a:lstStyle/>
          <a:p>
            <a:r>
              <a:rPr lang="el-GR" sz="2800" dirty="0" smtClean="0"/>
              <a:t>	</a:t>
            </a:r>
          </a:p>
          <a:p>
            <a:r>
              <a:rPr lang="el-GR" sz="3600" dirty="0" smtClean="0"/>
              <a:t>ΣΑΣ ΕΥΧΑΡΙΣΤΩ </a:t>
            </a:r>
          </a:p>
          <a:p>
            <a:r>
              <a:rPr lang="el-GR" sz="2800" dirty="0" smtClean="0"/>
              <a:t>	    </a:t>
            </a:r>
            <a:endParaRPr lang="el-GR" sz="2800" dirty="0"/>
          </a:p>
        </p:txBody>
      </p:sp>
    </p:spTree>
    <p:extLst>
      <p:ext uri="{BB962C8B-B14F-4D97-AF65-F5344CB8AC3E}">
        <p14:creationId xmlns:p14="http://schemas.microsoft.com/office/powerpoint/2010/main" val="240455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είναι η ΔΕΠΥ</a:t>
            </a:r>
            <a:endParaRPr lang="el-GR" dirty="0"/>
          </a:p>
        </p:txBody>
      </p:sp>
      <p:sp>
        <p:nvSpPr>
          <p:cNvPr id="3" name="Content Placeholder 2"/>
          <p:cNvSpPr>
            <a:spLocks noGrp="1"/>
          </p:cNvSpPr>
          <p:nvPr>
            <p:ph idx="1"/>
          </p:nvPr>
        </p:nvSpPr>
        <p:spPr/>
        <p:txBody>
          <a:bodyPr>
            <a:normAutofit lnSpcReduction="10000"/>
          </a:bodyPr>
          <a:lstStyle/>
          <a:p>
            <a:r>
              <a:rPr lang="el-GR" dirty="0" smtClean="0"/>
              <a:t>Η αδυναμία ελέγχου </a:t>
            </a:r>
            <a:r>
              <a:rPr lang="el-GR" dirty="0"/>
              <a:t>της </a:t>
            </a:r>
            <a:r>
              <a:rPr lang="el-GR" dirty="0" smtClean="0"/>
              <a:t>κινητικότητας, της συμπεριφοράς, της εστίασης της προσοχής και της οργάνωσης των ενεργειών που απαιτούνται για την ολοκλήρωση συγκεκριμένης δραστηριότητας </a:t>
            </a:r>
            <a:r>
              <a:rPr lang="el-GR" dirty="0"/>
              <a:t>χωρίς </a:t>
            </a:r>
            <a:r>
              <a:rPr lang="el-GR" dirty="0" smtClean="0"/>
              <a:t>τα  ερεθίσματα του περιβάλλοντος να διασπούν  την προσπάθεια ολοκλήρωσης.</a:t>
            </a:r>
          </a:p>
          <a:p>
            <a:r>
              <a:rPr lang="el-GR" dirty="0" smtClean="0"/>
              <a:t>Τα συμπτώματα επηρεάζουν σημαντικά τη σχολική  επίδοση και την κοινωνικότητα. </a:t>
            </a:r>
            <a:endParaRPr lang="el-GR" dirty="0"/>
          </a:p>
        </p:txBody>
      </p:sp>
    </p:spTree>
    <p:extLst>
      <p:ext uri="{BB962C8B-B14F-4D97-AF65-F5344CB8AC3E}">
        <p14:creationId xmlns:p14="http://schemas.microsoft.com/office/powerpoint/2010/main" val="359034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028343"/>
            <a:ext cx="7344816" cy="5355312"/>
          </a:xfrm>
          <a:prstGeom prst="rect">
            <a:avLst/>
          </a:prstGeom>
        </p:spPr>
        <p:txBody>
          <a:bodyPr wrap="square">
            <a:spAutoFit/>
          </a:bodyPr>
          <a:lstStyle/>
          <a:p>
            <a:pPr algn="ctr" fontAlgn="base"/>
            <a:r>
              <a:rPr lang="el-GR" dirty="0" smtClean="0"/>
              <a:t>ΧΑΡΑΚΤΗΡΙΣΤΙΚΑ ΣΥΜΠΤΩΜΑΤΑ</a:t>
            </a:r>
          </a:p>
          <a:p>
            <a:pPr fontAlgn="base"/>
            <a:r>
              <a:rPr lang="el-GR" dirty="0" smtClean="0">
                <a:solidFill>
                  <a:srgbClr val="00B0F0"/>
                </a:solidFill>
              </a:rPr>
              <a:t>Νευρική κίνηση χεριών ποδιών, στριφογυρίζει νευρικά στην καρέκλα.</a:t>
            </a:r>
            <a:endParaRPr lang="el-GR" dirty="0">
              <a:solidFill>
                <a:srgbClr val="00B0F0"/>
              </a:solidFill>
            </a:endParaRPr>
          </a:p>
          <a:p>
            <a:pPr fontAlgn="base"/>
            <a:r>
              <a:rPr lang="el-GR" dirty="0" smtClean="0">
                <a:solidFill>
                  <a:srgbClr val="00B0F0"/>
                </a:solidFill>
              </a:rPr>
              <a:t>Είναι όρθιος στην τάξη</a:t>
            </a:r>
            <a:r>
              <a:rPr lang="el-GR" dirty="0">
                <a:solidFill>
                  <a:srgbClr val="00B0F0"/>
                </a:solidFill>
              </a:rPr>
              <a:t> </a:t>
            </a:r>
            <a:r>
              <a:rPr lang="el-GR" dirty="0" smtClean="0">
                <a:solidFill>
                  <a:srgbClr val="00B0F0"/>
                </a:solidFill>
              </a:rPr>
              <a:t>όταν πρέπει να κάθεται, σκαρφαλώνει οπουδήποτε και με υπερβολή </a:t>
            </a:r>
            <a:r>
              <a:rPr lang="el-GR" dirty="0">
                <a:solidFill>
                  <a:srgbClr val="00B0F0"/>
                </a:solidFill>
              </a:rPr>
              <a:t>σε </a:t>
            </a:r>
            <a:r>
              <a:rPr lang="el-GR" dirty="0" smtClean="0">
                <a:solidFill>
                  <a:srgbClr val="00B0F0"/>
                </a:solidFill>
              </a:rPr>
              <a:t>ακατάλληλες περιστάσεις. </a:t>
            </a:r>
            <a:r>
              <a:rPr lang="el-GR" dirty="0">
                <a:solidFill>
                  <a:srgbClr val="00B0F0"/>
                </a:solidFill>
              </a:rPr>
              <a:t>Μιλά ακατάπαυστα. </a:t>
            </a:r>
            <a:endParaRPr lang="el-GR" dirty="0" smtClean="0">
              <a:solidFill>
                <a:srgbClr val="00B0F0"/>
              </a:solidFill>
            </a:endParaRPr>
          </a:p>
          <a:p>
            <a:pPr fontAlgn="base"/>
            <a:r>
              <a:rPr lang="el-GR" dirty="0">
                <a:solidFill>
                  <a:srgbClr val="00B0F0"/>
                </a:solidFill>
              </a:rPr>
              <a:t>Σ</a:t>
            </a:r>
            <a:r>
              <a:rPr lang="el-GR" dirty="0" smtClean="0">
                <a:solidFill>
                  <a:srgbClr val="00B0F0"/>
                </a:solidFill>
              </a:rPr>
              <a:t>υμμετέχει  σε ομαδικές  δραστηριότητες με φασαρία. Δυσκολεύεται </a:t>
            </a:r>
            <a:r>
              <a:rPr lang="el-GR" dirty="0">
                <a:solidFill>
                  <a:srgbClr val="00B0F0"/>
                </a:solidFill>
              </a:rPr>
              <a:t>να παίζει </a:t>
            </a:r>
            <a:r>
              <a:rPr lang="el-GR" dirty="0" smtClean="0">
                <a:solidFill>
                  <a:srgbClr val="00B0F0"/>
                </a:solidFill>
              </a:rPr>
              <a:t>με παρέα. </a:t>
            </a:r>
            <a:r>
              <a:rPr lang="el-GR" dirty="0">
                <a:solidFill>
                  <a:srgbClr val="00B0F0"/>
                </a:solidFill>
              </a:rPr>
              <a:t>Είναι διαρκώς σε κίνηση και κάνει </a:t>
            </a:r>
            <a:r>
              <a:rPr lang="el-GR" dirty="0" smtClean="0">
                <a:solidFill>
                  <a:srgbClr val="00B0F0"/>
                </a:solidFill>
              </a:rPr>
              <a:t>θόρυβο. Δεν εστιάζει σε λεπτομέρειες, κάνει </a:t>
            </a:r>
            <a:r>
              <a:rPr lang="el-GR" dirty="0">
                <a:solidFill>
                  <a:srgbClr val="00B0F0"/>
                </a:solidFill>
              </a:rPr>
              <a:t>λάθη απροσεξίας </a:t>
            </a:r>
            <a:r>
              <a:rPr lang="el-GR" dirty="0" smtClean="0">
                <a:solidFill>
                  <a:srgbClr val="00B0F0"/>
                </a:solidFill>
              </a:rPr>
              <a:t> </a:t>
            </a:r>
            <a:r>
              <a:rPr lang="el-GR" dirty="0">
                <a:solidFill>
                  <a:srgbClr val="00B0F0"/>
                </a:solidFill>
              </a:rPr>
              <a:t>στις σχολικές εργασίες, στο χώρο εργασίας ή σε άλλες </a:t>
            </a:r>
            <a:r>
              <a:rPr lang="el-GR" dirty="0" smtClean="0">
                <a:solidFill>
                  <a:srgbClr val="00B0F0"/>
                </a:solidFill>
              </a:rPr>
              <a:t>δραστηριότητες.</a:t>
            </a:r>
            <a:endParaRPr lang="el-GR" dirty="0">
              <a:solidFill>
                <a:srgbClr val="00B0F0"/>
              </a:solidFill>
            </a:endParaRPr>
          </a:p>
          <a:p>
            <a:pPr fontAlgn="base"/>
            <a:r>
              <a:rPr lang="el-GR" dirty="0" smtClean="0">
                <a:solidFill>
                  <a:srgbClr val="00B050"/>
                </a:solidFill>
              </a:rPr>
              <a:t>Δε διατηρεί την </a:t>
            </a:r>
            <a:r>
              <a:rPr lang="el-GR" dirty="0">
                <a:solidFill>
                  <a:srgbClr val="00B050"/>
                </a:solidFill>
              </a:rPr>
              <a:t>προσοχή </a:t>
            </a:r>
            <a:r>
              <a:rPr lang="el-GR" dirty="0" smtClean="0">
                <a:solidFill>
                  <a:srgbClr val="00B050"/>
                </a:solidFill>
              </a:rPr>
              <a:t> </a:t>
            </a:r>
            <a:r>
              <a:rPr lang="el-GR" dirty="0">
                <a:solidFill>
                  <a:srgbClr val="00B050"/>
                </a:solidFill>
              </a:rPr>
              <a:t>συγκεντρωμένη </a:t>
            </a:r>
            <a:r>
              <a:rPr lang="el-GR" dirty="0" smtClean="0">
                <a:solidFill>
                  <a:srgbClr val="00B050"/>
                </a:solidFill>
              </a:rPr>
              <a:t>στο διάβασμα ή </a:t>
            </a:r>
            <a:r>
              <a:rPr lang="el-GR" dirty="0">
                <a:solidFill>
                  <a:srgbClr val="00B050"/>
                </a:solidFill>
              </a:rPr>
              <a:t>στο </a:t>
            </a:r>
            <a:r>
              <a:rPr lang="el-GR" dirty="0" smtClean="0">
                <a:solidFill>
                  <a:srgbClr val="00B050"/>
                </a:solidFill>
              </a:rPr>
              <a:t>παιχνίδι.</a:t>
            </a:r>
            <a:endParaRPr lang="el-GR" dirty="0">
              <a:solidFill>
                <a:srgbClr val="00B050"/>
              </a:solidFill>
            </a:endParaRPr>
          </a:p>
          <a:p>
            <a:pPr fontAlgn="base"/>
            <a:r>
              <a:rPr lang="el-GR" dirty="0">
                <a:solidFill>
                  <a:srgbClr val="00B050"/>
                </a:solidFill>
              </a:rPr>
              <a:t>Φ</a:t>
            </a:r>
            <a:r>
              <a:rPr lang="el-GR" dirty="0" smtClean="0">
                <a:solidFill>
                  <a:srgbClr val="00B050"/>
                </a:solidFill>
              </a:rPr>
              <a:t>αίνεται </a:t>
            </a:r>
            <a:r>
              <a:rPr lang="el-GR" dirty="0">
                <a:solidFill>
                  <a:srgbClr val="00B050"/>
                </a:solidFill>
              </a:rPr>
              <a:t>να μην ακούει όταν του </a:t>
            </a:r>
            <a:r>
              <a:rPr lang="el-GR" dirty="0" smtClean="0">
                <a:solidFill>
                  <a:srgbClr val="00B050"/>
                </a:solidFill>
              </a:rPr>
              <a:t>μιλούν, δεν </a:t>
            </a:r>
            <a:r>
              <a:rPr lang="el-GR" dirty="0">
                <a:solidFill>
                  <a:srgbClr val="00B050"/>
                </a:solidFill>
              </a:rPr>
              <a:t>ακολουθεί μέχρι τέλους τις οδηγίες </a:t>
            </a:r>
            <a:r>
              <a:rPr lang="el-GR" dirty="0" smtClean="0">
                <a:solidFill>
                  <a:srgbClr val="00B050"/>
                </a:solidFill>
              </a:rPr>
              <a:t>και δεν ολοκληρώνει τις </a:t>
            </a:r>
            <a:r>
              <a:rPr lang="el-GR" dirty="0">
                <a:solidFill>
                  <a:srgbClr val="00B050"/>
                </a:solidFill>
              </a:rPr>
              <a:t>εργασίες που του </a:t>
            </a:r>
            <a:r>
              <a:rPr lang="el-GR" dirty="0" smtClean="0">
                <a:solidFill>
                  <a:srgbClr val="00B050"/>
                </a:solidFill>
              </a:rPr>
              <a:t>ανατίθενται. Δυσκολεύεται </a:t>
            </a:r>
            <a:r>
              <a:rPr lang="el-GR" dirty="0">
                <a:solidFill>
                  <a:srgbClr val="00B050"/>
                </a:solidFill>
              </a:rPr>
              <a:t>να οργανώσει τα καθήκοντά του, τις εργασίες του ή άλλες </a:t>
            </a:r>
            <a:r>
              <a:rPr lang="el-GR" dirty="0" smtClean="0">
                <a:solidFill>
                  <a:srgbClr val="00B050"/>
                </a:solidFill>
              </a:rPr>
              <a:t>δραστηριότητες, δείχνει </a:t>
            </a:r>
            <a:r>
              <a:rPr lang="el-GR" dirty="0">
                <a:solidFill>
                  <a:srgbClr val="00B050"/>
                </a:solidFill>
              </a:rPr>
              <a:t>απροθυμία </a:t>
            </a:r>
            <a:r>
              <a:rPr lang="el-GR" dirty="0" smtClean="0">
                <a:solidFill>
                  <a:srgbClr val="00B050"/>
                </a:solidFill>
              </a:rPr>
              <a:t>να </a:t>
            </a:r>
            <a:r>
              <a:rPr lang="el-GR" dirty="0">
                <a:solidFill>
                  <a:srgbClr val="00B050"/>
                </a:solidFill>
              </a:rPr>
              <a:t>εμπλακεί σε δραστηριότητες που απαιτούν </a:t>
            </a:r>
            <a:r>
              <a:rPr lang="el-GR" dirty="0" smtClean="0">
                <a:solidFill>
                  <a:srgbClr val="00B050"/>
                </a:solidFill>
              </a:rPr>
              <a:t>παρατεταμένη και </a:t>
            </a:r>
            <a:r>
              <a:rPr lang="el-GR" dirty="0">
                <a:solidFill>
                  <a:srgbClr val="00B050"/>
                </a:solidFill>
              </a:rPr>
              <a:t>διαρκή νοητική </a:t>
            </a:r>
            <a:r>
              <a:rPr lang="el-GR" dirty="0" smtClean="0">
                <a:solidFill>
                  <a:srgbClr val="00B050"/>
                </a:solidFill>
              </a:rPr>
              <a:t>προσπάθεια.</a:t>
            </a:r>
            <a:endParaRPr lang="el-GR" dirty="0">
              <a:solidFill>
                <a:srgbClr val="00B050"/>
              </a:solidFill>
            </a:endParaRPr>
          </a:p>
          <a:p>
            <a:pPr fontAlgn="base"/>
            <a:r>
              <a:rPr lang="el-GR" dirty="0">
                <a:solidFill>
                  <a:srgbClr val="00B050"/>
                </a:solidFill>
              </a:rPr>
              <a:t>Χάνει </a:t>
            </a:r>
            <a:r>
              <a:rPr lang="el-GR" dirty="0" smtClean="0">
                <a:solidFill>
                  <a:srgbClr val="00B050"/>
                </a:solidFill>
              </a:rPr>
              <a:t>τα πράγματά του ( </a:t>
            </a:r>
            <a:r>
              <a:rPr lang="el-GR" dirty="0">
                <a:solidFill>
                  <a:srgbClr val="00B050"/>
                </a:solidFill>
              </a:rPr>
              <a:t>παιχνίδια, σχολικές εργασίες, μολύβια, </a:t>
            </a:r>
            <a:r>
              <a:rPr lang="el-GR" dirty="0" smtClean="0">
                <a:solidFill>
                  <a:srgbClr val="00B050"/>
                </a:solidFill>
              </a:rPr>
              <a:t>βιβλία</a:t>
            </a:r>
            <a:r>
              <a:rPr lang="el-GR" dirty="0">
                <a:solidFill>
                  <a:srgbClr val="00B050"/>
                </a:solidFill>
              </a:rPr>
              <a:t>.</a:t>
            </a:r>
            <a:r>
              <a:rPr lang="el-GR" dirty="0" smtClean="0">
                <a:solidFill>
                  <a:srgbClr val="00B050"/>
                </a:solidFill>
              </a:rPr>
              <a:t>)</a:t>
            </a:r>
            <a:endParaRPr lang="el-GR" dirty="0">
              <a:solidFill>
                <a:srgbClr val="00B050"/>
              </a:solidFill>
            </a:endParaRPr>
          </a:p>
          <a:p>
            <a:pPr fontAlgn="base"/>
            <a:r>
              <a:rPr lang="el-GR" dirty="0">
                <a:solidFill>
                  <a:srgbClr val="00B050"/>
                </a:solidFill>
              </a:rPr>
              <a:t> Διασπάται </a:t>
            </a:r>
            <a:r>
              <a:rPr lang="el-GR" dirty="0" smtClean="0">
                <a:solidFill>
                  <a:srgbClr val="00B050"/>
                </a:solidFill>
              </a:rPr>
              <a:t>συχνά η </a:t>
            </a:r>
            <a:r>
              <a:rPr lang="el-GR" dirty="0">
                <a:solidFill>
                  <a:srgbClr val="00B050"/>
                </a:solidFill>
              </a:rPr>
              <a:t>προσοχή του από </a:t>
            </a:r>
            <a:r>
              <a:rPr lang="el-GR" dirty="0" smtClean="0">
                <a:solidFill>
                  <a:srgbClr val="00B050"/>
                </a:solidFill>
              </a:rPr>
              <a:t>άσχετα  ερεθίσματα.</a:t>
            </a:r>
            <a:endParaRPr lang="el-GR" dirty="0">
              <a:solidFill>
                <a:srgbClr val="00B050"/>
              </a:solidFill>
            </a:endParaRPr>
          </a:p>
          <a:p>
            <a:pPr fontAlgn="base"/>
            <a:r>
              <a:rPr lang="el-GR" dirty="0">
                <a:solidFill>
                  <a:srgbClr val="00B050"/>
                </a:solidFill>
              </a:rPr>
              <a:t>Ξεχνά καθημερινές δραστηριότητες και </a:t>
            </a:r>
            <a:r>
              <a:rPr lang="el-GR" dirty="0" smtClean="0">
                <a:solidFill>
                  <a:srgbClr val="00B050"/>
                </a:solidFill>
              </a:rPr>
              <a:t>υποχρεώσεις.</a:t>
            </a:r>
          </a:p>
          <a:p>
            <a:pPr fontAlgn="base"/>
            <a:r>
              <a:rPr lang="el-GR" dirty="0" smtClean="0">
                <a:solidFill>
                  <a:srgbClr val="C00000"/>
                </a:solidFill>
              </a:rPr>
              <a:t>Απαντά πριν ακούσει την ερώτηση, δεν περιμένει </a:t>
            </a:r>
            <a:r>
              <a:rPr lang="el-GR" dirty="0">
                <a:solidFill>
                  <a:srgbClr val="C00000"/>
                </a:solidFill>
              </a:rPr>
              <a:t>τη σειρά </a:t>
            </a:r>
            <a:r>
              <a:rPr lang="el-GR" dirty="0" smtClean="0">
                <a:solidFill>
                  <a:srgbClr val="C00000"/>
                </a:solidFill>
              </a:rPr>
              <a:t>του και διακόπτει </a:t>
            </a:r>
            <a:r>
              <a:rPr lang="el-GR" dirty="0">
                <a:solidFill>
                  <a:srgbClr val="C00000"/>
                </a:solidFill>
              </a:rPr>
              <a:t>ή ενοχλεί τους </a:t>
            </a:r>
            <a:r>
              <a:rPr lang="el-GR" dirty="0" smtClean="0">
                <a:solidFill>
                  <a:srgbClr val="C00000"/>
                </a:solidFill>
              </a:rPr>
              <a:t>άλλους.</a:t>
            </a:r>
          </a:p>
        </p:txBody>
      </p:sp>
    </p:spTree>
    <p:extLst>
      <p:ext uri="{BB962C8B-B14F-4D97-AF65-F5344CB8AC3E}">
        <p14:creationId xmlns:p14="http://schemas.microsoft.com/office/powerpoint/2010/main" val="38839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034682"/>
          </a:xfrm>
        </p:spPr>
        <p:txBody>
          <a:bodyPr>
            <a:normAutofit fontScale="90000"/>
          </a:bodyPr>
          <a:lstStyle/>
          <a:p>
            <a:pPr algn="l"/>
            <a:r>
              <a:rPr lang="el-GR" dirty="0" smtClean="0"/>
              <a:t>		ΔΙΑΓΝΩΣΗ ΤΗΣ Δ.Ε.Π.Υ.</a:t>
            </a:r>
            <a:r>
              <a:rPr lang="el-GR" dirty="0"/>
              <a:t/>
            </a:r>
            <a:br>
              <a:rPr lang="el-GR" dirty="0"/>
            </a:br>
            <a:r>
              <a:rPr lang="el-GR" dirty="0" smtClean="0"/>
              <a:t> Έχει Δ.Ε.Π.Υ. ένα παιδί όταν  </a:t>
            </a:r>
            <a:r>
              <a:rPr lang="el-GR" dirty="0"/>
              <a:t>εμφανίζει </a:t>
            </a:r>
            <a:r>
              <a:rPr lang="el-GR" dirty="0" smtClean="0"/>
              <a:t>τουλάχιστον 6 χαρακτηριστικά από τις προηγούμενες ομάδες συμπτωμάτων,</a:t>
            </a:r>
            <a:br>
              <a:rPr lang="el-GR" dirty="0" smtClean="0"/>
            </a:br>
            <a:r>
              <a:rPr lang="el-GR" dirty="0" smtClean="0"/>
              <a:t> </a:t>
            </a:r>
            <a:r>
              <a:rPr lang="el-GR" dirty="0"/>
              <a:t>για περισσότερους από 6 </a:t>
            </a:r>
            <a:r>
              <a:rPr lang="el-GR" dirty="0" smtClean="0"/>
              <a:t>μήνες και τα περισσότερα από αυτά υπάρχουν πριν </a:t>
            </a:r>
            <a:r>
              <a:rPr lang="el-GR" dirty="0"/>
              <a:t>την ηλικία των 7 ετών. </a:t>
            </a:r>
            <a:r>
              <a:rPr lang="el-GR" dirty="0" smtClean="0"/>
              <a:t/>
            </a:r>
            <a:br>
              <a:rPr lang="el-GR" dirty="0" smtClean="0"/>
            </a:br>
            <a:r>
              <a:rPr lang="el-GR" dirty="0"/>
              <a:t/>
            </a:r>
            <a:br>
              <a:rPr lang="el-GR" dirty="0"/>
            </a:br>
            <a:endParaRPr lang="el-GR" dirty="0"/>
          </a:p>
        </p:txBody>
      </p:sp>
    </p:spTree>
    <p:extLst>
      <p:ext uri="{BB962C8B-B14F-4D97-AF65-F5344CB8AC3E}">
        <p14:creationId xmlns:p14="http://schemas.microsoft.com/office/powerpoint/2010/main" val="211474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ΤΡΙΠΤΥΧΟ ΤΗΣ Δ.Ε.Π.Υ.</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ΔΕΠΥ έχει περίπου το 6% των μαθητών και συναρτάται με το φύλλο σε σχέση 3 αγόρια προς 1 κορίτσι.</a:t>
            </a:r>
          </a:p>
          <a:p>
            <a:r>
              <a:rPr lang="el-GR" dirty="0"/>
              <a:t>Τ</a:t>
            </a:r>
            <a:r>
              <a:rPr lang="el-GR" dirty="0" smtClean="0"/>
              <a:t>α </a:t>
            </a:r>
            <a:r>
              <a:rPr lang="el-GR" dirty="0"/>
              <a:t>κορίτσια παρουσιάζουν </a:t>
            </a:r>
            <a:r>
              <a:rPr lang="el-GR" dirty="0" smtClean="0"/>
              <a:t>συνήθως ελλειμματική </a:t>
            </a:r>
            <a:r>
              <a:rPr lang="el-GR" dirty="0"/>
              <a:t>προσοχή  </a:t>
            </a:r>
            <a:r>
              <a:rPr lang="el-GR" dirty="0" smtClean="0"/>
              <a:t>χωρίς υπερκινητικότητα, σε αντίθεση με τα αγόρια που έχουν συχνότερα διασπαστική συμπεριφορά.</a:t>
            </a:r>
          </a:p>
          <a:p>
            <a:r>
              <a:rPr lang="el-GR" dirty="0" smtClean="0"/>
              <a:t>Στην Αμερική από το 1990 τα παιδιά με ΔΕΠΥ ακολουθούν φαρμακευτική αγωγή καταναλώνοντας τα τριπλάσια φάρμακα από όλα τα παιδιά του πλανήτη με ΔΕΠΥ.</a:t>
            </a:r>
          </a:p>
          <a:p>
            <a:r>
              <a:rPr lang="el-GR" dirty="0" smtClean="0"/>
              <a:t>Στην </a:t>
            </a:r>
            <a:r>
              <a:rPr lang="el-GR" dirty="0"/>
              <a:t>Ελλάδα </a:t>
            </a:r>
            <a:r>
              <a:rPr lang="el-GR" dirty="0" smtClean="0"/>
              <a:t>πρόσφατα </a:t>
            </a:r>
            <a:r>
              <a:rPr lang="el-GR" dirty="0"/>
              <a:t>ασχοληθήκαμε </a:t>
            </a:r>
            <a:r>
              <a:rPr lang="el-GR" dirty="0" smtClean="0"/>
              <a:t>εμπεριστατωμένα </a:t>
            </a:r>
            <a:r>
              <a:rPr lang="el-GR" dirty="0"/>
              <a:t>με τη </a:t>
            </a:r>
            <a:r>
              <a:rPr lang="el-GR" dirty="0" smtClean="0"/>
              <a:t>ΔΕΠΥ και οι διαγνώσεις είναι λίγες με αποσπασματική και </a:t>
            </a:r>
            <a:r>
              <a:rPr lang="el-GR" dirty="0"/>
              <a:t>μη εξειδικευμένη </a:t>
            </a:r>
            <a:r>
              <a:rPr lang="el-GR" dirty="0" smtClean="0"/>
              <a:t>προσέγγιση αποκατάστασης. </a:t>
            </a:r>
            <a:endParaRPr lang="el-GR" dirty="0"/>
          </a:p>
        </p:txBody>
      </p:sp>
      <p:sp>
        <p:nvSpPr>
          <p:cNvPr id="4" name="Text Placeholder 3"/>
          <p:cNvSpPr>
            <a:spLocks noGrp="1"/>
          </p:cNvSpPr>
          <p:nvPr>
            <p:ph type="body" sz="half" idx="2"/>
          </p:nvPr>
        </p:nvSpPr>
        <p:spPr/>
        <p:txBody>
          <a:bodyPr/>
          <a:lstStyle/>
          <a:p>
            <a:endParaRPr lang="el-GR" dirty="0" smtClean="0"/>
          </a:p>
          <a:p>
            <a:pPr marL="342900" indent="-342900">
              <a:buAutoNum type="arabicPeriod"/>
            </a:pPr>
            <a:r>
              <a:rPr lang="el-GR" dirty="0" smtClean="0"/>
              <a:t>ΥΠΕΡΚΙΝΗΤΙΚΟΤΗΤΑ</a:t>
            </a:r>
          </a:p>
          <a:p>
            <a:pPr marL="342900" indent="-342900">
              <a:buAutoNum type="arabicPeriod"/>
            </a:pPr>
            <a:r>
              <a:rPr lang="el-GR" dirty="0" smtClean="0"/>
              <a:t>ΑΠΡΟΣΕΞΙΑ</a:t>
            </a:r>
          </a:p>
          <a:p>
            <a:pPr marL="342900" indent="-342900">
              <a:buAutoNum type="arabicPeriod"/>
            </a:pPr>
            <a:r>
              <a:rPr lang="el-GR" dirty="0" smtClean="0"/>
              <a:t>ΠΑΡΟΡΜΗΣΗ</a:t>
            </a:r>
          </a:p>
          <a:p>
            <a:endParaRPr lang="el-GR" dirty="0"/>
          </a:p>
          <a:p>
            <a:endParaRPr lang="el-GR" dirty="0" smtClean="0"/>
          </a:p>
          <a:p>
            <a:endParaRPr lang="el-GR" dirty="0"/>
          </a:p>
        </p:txBody>
      </p:sp>
    </p:spTree>
    <p:extLst>
      <p:ext uri="{BB962C8B-B14F-4D97-AF65-F5344CB8AC3E}">
        <p14:creationId xmlns:p14="http://schemas.microsoft.com/office/powerpoint/2010/main" val="311189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2003822"/>
          </a:xfrm>
        </p:spPr>
        <p:txBody>
          <a:bodyPr>
            <a:noAutofit/>
          </a:bodyPr>
          <a:lstStyle/>
          <a:p>
            <a:r>
              <a:rPr lang="el-GR" sz="1600" dirty="0" smtClean="0"/>
              <a:t>ΤΕΣΤ ΑΞΙΟΛΟΓΗΣΗΣ</a:t>
            </a:r>
            <a:br>
              <a:rPr lang="el-GR" sz="1600" dirty="0" smtClean="0"/>
            </a:br>
            <a:r>
              <a:rPr lang="el-GR" sz="1600" b="0" dirty="0"/>
              <a:t>στο </a:t>
            </a:r>
            <a:r>
              <a:rPr lang="en-US" sz="1600" b="0" dirty="0"/>
              <a:t>DSM-5, </a:t>
            </a:r>
            <a:r>
              <a:rPr lang="el-GR" sz="1600" b="0" dirty="0"/>
              <a:t>(</a:t>
            </a:r>
            <a:r>
              <a:rPr lang="en-US" sz="1600" b="0" dirty="0"/>
              <a:t>Diagnostic  </a:t>
            </a:r>
            <a:r>
              <a:rPr lang="en-US" sz="1600" b="0" dirty="0" smtClean="0"/>
              <a:t>statistical </a:t>
            </a:r>
            <a:r>
              <a:rPr lang="en-US" sz="1600" b="0" dirty="0"/>
              <a:t>manual )</a:t>
            </a:r>
            <a:r>
              <a:rPr lang="en-US" sz="1600" b="0" dirty="0" smtClean="0"/>
              <a:t>, </a:t>
            </a:r>
            <a:r>
              <a:rPr lang="el-GR" sz="1600" b="0" dirty="0"/>
              <a:t>και </a:t>
            </a:r>
            <a:r>
              <a:rPr lang="el-GR" sz="1600" b="0" dirty="0" smtClean="0"/>
              <a:t>στο</a:t>
            </a:r>
            <a:r>
              <a:rPr lang="en-US" sz="1600" b="0" dirty="0" smtClean="0"/>
              <a:t> ICD-10</a:t>
            </a:r>
            <a:r>
              <a:rPr lang="en-US" sz="1600" b="0" dirty="0"/>
              <a:t>, (International </a:t>
            </a:r>
            <a:r>
              <a:rPr lang="en-US" sz="1600" b="0" dirty="0" smtClean="0"/>
              <a:t>Classification  Diseases) </a:t>
            </a:r>
            <a:r>
              <a:rPr lang="el-GR" sz="1600" b="0" dirty="0" smtClean="0"/>
              <a:t>του Π</a:t>
            </a:r>
            <a:r>
              <a:rPr lang="en-US" sz="1600" b="0" dirty="0" smtClean="0"/>
              <a:t>.</a:t>
            </a:r>
            <a:r>
              <a:rPr lang="el-GR" sz="1600" b="0" dirty="0" smtClean="0"/>
              <a:t> Ο</a:t>
            </a:r>
            <a:r>
              <a:rPr lang="en-US" sz="1600" b="0" dirty="0" smtClean="0"/>
              <a:t>.</a:t>
            </a:r>
            <a:r>
              <a:rPr lang="el-GR" sz="1600" b="0" dirty="0" smtClean="0"/>
              <a:t> Υ</a:t>
            </a:r>
            <a:r>
              <a:rPr lang="en-US" sz="1600" b="0" dirty="0" smtClean="0"/>
              <a:t>.</a:t>
            </a:r>
            <a:r>
              <a:rPr lang="el-GR" sz="1600" b="0" dirty="0" smtClean="0"/>
              <a:t> </a:t>
            </a:r>
            <a:r>
              <a:rPr lang="el-GR" sz="1600" b="0" dirty="0"/>
              <a:t>προτείνονται οι παρακάτω </a:t>
            </a:r>
            <a:r>
              <a:rPr lang="el-GR" sz="1600" b="0" dirty="0" err="1"/>
              <a:t>νευροψυχολογικές</a:t>
            </a:r>
            <a:r>
              <a:rPr lang="el-GR" sz="1600" b="0" dirty="0"/>
              <a:t> δοκιμασίες</a:t>
            </a:r>
            <a:r>
              <a:rPr lang="en-US" sz="1600" b="0" dirty="0" smtClean="0"/>
              <a:t>.</a:t>
            </a:r>
            <a:endParaRPr lang="el-GR" sz="1200" b="0"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6400" dirty="0" smtClean="0"/>
              <a:t>Κλίμακες </a:t>
            </a:r>
            <a:r>
              <a:rPr lang="el-GR" sz="6400" dirty="0"/>
              <a:t>Αξιολόγησης</a:t>
            </a:r>
          </a:p>
          <a:p>
            <a:endParaRPr lang="el-GR" dirty="0" smtClean="0"/>
          </a:p>
          <a:p>
            <a:pPr marL="0" indent="0">
              <a:buNone/>
            </a:pPr>
            <a:r>
              <a:rPr lang="el-GR" sz="4800" dirty="0"/>
              <a:t>Γ</a:t>
            </a:r>
            <a:r>
              <a:rPr lang="el-GR" sz="4800" dirty="0" smtClean="0"/>
              <a:t>ραπτή </a:t>
            </a:r>
            <a:r>
              <a:rPr lang="el-GR" sz="4800" dirty="0"/>
              <a:t>λίστα </a:t>
            </a:r>
            <a:r>
              <a:rPr lang="el-GR" sz="4800" dirty="0" smtClean="0"/>
              <a:t>ερωτήσεων για τους γονείς και τους εκπαιδευτικούς που βαθμολογούν συμπεριφορές σύμφωνα </a:t>
            </a:r>
            <a:r>
              <a:rPr lang="el-GR" sz="4800" dirty="0"/>
              <a:t>με τις οδηγίες που </a:t>
            </a:r>
            <a:r>
              <a:rPr lang="el-GR" sz="4800" dirty="0" smtClean="0"/>
              <a:t>δίνονται. Π.χ.</a:t>
            </a:r>
            <a:endParaRPr lang="el-GR" sz="4800" dirty="0"/>
          </a:p>
          <a:p>
            <a:pPr marL="0" indent="0">
              <a:buNone/>
            </a:pPr>
            <a:r>
              <a:rPr lang="el-GR" sz="4800" dirty="0"/>
              <a:t>Βάλτε έναν κύκλο </a:t>
            </a:r>
            <a:r>
              <a:rPr lang="el-GR" sz="4800" dirty="0" smtClean="0"/>
              <a:t>σε έναν  </a:t>
            </a:r>
            <a:r>
              <a:rPr lang="el-GR" sz="4800" dirty="0"/>
              <a:t>αριθμό </a:t>
            </a:r>
            <a:r>
              <a:rPr lang="el-GR" sz="4800" dirty="0" smtClean="0"/>
              <a:t>από το 0 έως το 3 </a:t>
            </a:r>
            <a:r>
              <a:rPr lang="el-GR" sz="4800" dirty="0"/>
              <a:t>που περιγράφει καλύτερα τη συμπεριφορά του παιδιού κατά τη διάρκεια της τελευταίας εβδομάδας</a:t>
            </a:r>
          </a:p>
          <a:p>
            <a:pPr marL="0" indent="0">
              <a:buNone/>
            </a:pPr>
            <a:r>
              <a:rPr lang="el-GR" sz="4800" dirty="0" smtClean="0"/>
              <a:t>Χάνει </a:t>
            </a:r>
            <a:r>
              <a:rPr lang="el-GR" sz="4800" dirty="0"/>
              <a:t>αντικείμενα που τα χρειάζεται για τις σχολικές εργασίες ή δραστηριότητες 0-1-2-3</a:t>
            </a:r>
          </a:p>
          <a:p>
            <a:pPr marL="0" indent="0">
              <a:buNone/>
            </a:pPr>
            <a:endParaRPr lang="el-GR" sz="4800" dirty="0"/>
          </a:p>
          <a:p>
            <a:pPr marL="0" indent="0">
              <a:buNone/>
            </a:pPr>
            <a:r>
              <a:rPr lang="el-GR" sz="4800" dirty="0" smtClean="0"/>
              <a:t>Κλίμακα </a:t>
            </a:r>
            <a:r>
              <a:rPr lang="el-GR" sz="4800" dirty="0"/>
              <a:t>ειδική στην αξιολόγηση της ΔΕΠΥ είναι η Ελληνική Κλίμακα Αξιολόγησης της ΔΕΠΥ- IV.  (Ελληνική   Κλίμακα   Αξιολόγησης της ΔΕΠΥ- IV για Γονείς και Εκπαιδευτικούς (Α. Καλαντζή – </a:t>
            </a:r>
            <a:r>
              <a:rPr lang="el-GR" sz="4800" dirty="0" err="1"/>
              <a:t>Αζίζι</a:t>
            </a:r>
            <a:r>
              <a:rPr lang="el-GR" sz="4800" dirty="0"/>
              <a:t>, Κ. Αγγελή, Γ. Ευσταθίου,2005)- Στάθμιση της ADHD </a:t>
            </a:r>
            <a:r>
              <a:rPr lang="el-GR" sz="4800" dirty="0" err="1"/>
              <a:t>Rating</a:t>
            </a:r>
            <a:r>
              <a:rPr lang="el-GR" sz="4800" dirty="0"/>
              <a:t> </a:t>
            </a:r>
            <a:r>
              <a:rPr lang="el-GR" sz="4800" dirty="0" err="1"/>
              <a:t>Scale</a:t>
            </a:r>
            <a:r>
              <a:rPr lang="el-GR" sz="4800" dirty="0"/>
              <a:t> –IV (</a:t>
            </a:r>
            <a:r>
              <a:rPr lang="el-GR" sz="4800" dirty="0" err="1"/>
              <a:t>DuPaul</a:t>
            </a:r>
            <a:r>
              <a:rPr lang="el-GR" sz="4800" dirty="0"/>
              <a:t>, </a:t>
            </a:r>
            <a:r>
              <a:rPr lang="el-GR" sz="4800" dirty="0" err="1"/>
              <a:t>Power</a:t>
            </a:r>
            <a:r>
              <a:rPr lang="el-GR" sz="4800" dirty="0"/>
              <a:t>, </a:t>
            </a:r>
            <a:r>
              <a:rPr lang="el-GR" sz="4800" dirty="0" err="1"/>
              <a:t>Anastopoulos</a:t>
            </a:r>
            <a:r>
              <a:rPr lang="el-GR" sz="4800" dirty="0"/>
              <a:t> &amp; </a:t>
            </a:r>
            <a:r>
              <a:rPr lang="el-GR" sz="4800" dirty="0" err="1"/>
              <a:t>Reid</a:t>
            </a:r>
            <a:r>
              <a:rPr lang="el-GR" sz="4800" dirty="0"/>
              <a:t>, 1998</a:t>
            </a:r>
            <a:r>
              <a:rPr lang="el-GR" sz="4800" dirty="0" smtClean="0"/>
              <a:t>).</a:t>
            </a:r>
          </a:p>
          <a:p>
            <a:pPr marL="0" indent="0">
              <a:buNone/>
            </a:pPr>
            <a:endParaRPr lang="el-GR" sz="4800" dirty="0"/>
          </a:p>
          <a:p>
            <a:pPr marL="0" indent="0">
              <a:buNone/>
            </a:pPr>
            <a:r>
              <a:rPr lang="el-GR" sz="4800" dirty="0" smtClean="0"/>
              <a:t>Παρατήρηση</a:t>
            </a:r>
            <a:endParaRPr lang="el-GR" sz="4800" dirty="0"/>
          </a:p>
          <a:p>
            <a:pPr marL="0" indent="0">
              <a:buNone/>
            </a:pPr>
            <a:r>
              <a:rPr lang="el-GR" sz="4800" dirty="0"/>
              <a:t>Η παρατήρηση του παιδιού στο φυσικό του περιβάλλον (π.χ. σπίτι, σχολείο) μπορεί να δώσει σημαντικές πληροφορίες για τη συμπεριφορά του και για τον τρόπο που οι γονείς ή ο δάσκαλος το αντιμετωπίζουν. Ταυτόχρονα, μπορεί να αναδείξει συγκεκριμένες, μη φανερές αφορμές που μπορεί να επιδεινώνουν τη συμπεριφορά του παιδιού.  Η παρατήρηση, εκτός από τη διαγνωστική διαδικασία, βοηθά επίσης στη συλλογή πληροφοριών χρήσιμων στη διαμόρφωση του θεραπευτικού προγράμματος.</a:t>
            </a:r>
          </a:p>
          <a:p>
            <a:pPr marL="0" indent="0">
              <a:buNone/>
            </a:pPr>
            <a:endParaRPr lang="el-GR" sz="4800" dirty="0"/>
          </a:p>
          <a:p>
            <a:pPr marL="0" indent="0">
              <a:buNone/>
            </a:pPr>
            <a:r>
              <a:rPr lang="el-GR" sz="4800" dirty="0" smtClean="0"/>
              <a:t>Ιατρική </a:t>
            </a:r>
            <a:r>
              <a:rPr lang="el-GR" sz="4800" dirty="0"/>
              <a:t>Εξέταση</a:t>
            </a:r>
          </a:p>
          <a:p>
            <a:pPr marL="0" indent="0">
              <a:buNone/>
            </a:pPr>
            <a:r>
              <a:rPr lang="el-GR" sz="4800" dirty="0"/>
              <a:t>Η Ιατρική Εξέταση στοχεύει στο αποκλεισμό «οργανικών» νοσημάτων που μπορεί να προκαλέσουν συμπτώματα παρόμοια με εκείνα της </a:t>
            </a:r>
            <a:r>
              <a:rPr lang="el-GR" sz="4800" dirty="0" smtClean="0"/>
              <a:t>ΔΕΠΥ. όπως</a:t>
            </a:r>
            <a:r>
              <a:rPr lang="el-GR" sz="4800" dirty="0"/>
              <a:t>: </a:t>
            </a:r>
          </a:p>
          <a:p>
            <a:pPr marL="0" indent="0">
              <a:buNone/>
            </a:pPr>
            <a:r>
              <a:rPr lang="el-GR" sz="4800" dirty="0" err="1" smtClean="0"/>
              <a:t>Θυρεοειδική</a:t>
            </a:r>
            <a:r>
              <a:rPr lang="el-GR" sz="4800" dirty="0" smtClean="0"/>
              <a:t> </a:t>
            </a:r>
            <a:r>
              <a:rPr lang="el-GR" sz="4800" dirty="0"/>
              <a:t>δυσλειτουργία</a:t>
            </a:r>
          </a:p>
          <a:p>
            <a:pPr marL="0" indent="0">
              <a:buNone/>
            </a:pPr>
            <a:r>
              <a:rPr lang="el-GR" sz="4800" dirty="0" smtClean="0"/>
              <a:t>Σύνδρομο </a:t>
            </a:r>
            <a:r>
              <a:rPr lang="el-GR" sz="4800" dirty="0"/>
              <a:t>Εύθραυστου Χ</a:t>
            </a:r>
          </a:p>
          <a:p>
            <a:pPr marL="0" indent="0">
              <a:buNone/>
            </a:pPr>
            <a:r>
              <a:rPr lang="el-GR" sz="4800" dirty="0" smtClean="0"/>
              <a:t>Εμβρυϊκό </a:t>
            </a:r>
            <a:r>
              <a:rPr lang="el-GR" sz="4800" dirty="0"/>
              <a:t>Αλκοολικό Σύνδρομο</a:t>
            </a:r>
          </a:p>
          <a:p>
            <a:pPr marL="0" indent="0">
              <a:buNone/>
            </a:pPr>
            <a:r>
              <a:rPr lang="el-GR" sz="4800" dirty="0" smtClean="0"/>
              <a:t>Ανεπάρκεια </a:t>
            </a:r>
            <a:r>
              <a:rPr lang="el-GR" sz="4800" dirty="0"/>
              <a:t>G6PD</a:t>
            </a:r>
          </a:p>
          <a:p>
            <a:pPr marL="0" indent="0">
              <a:buNone/>
            </a:pPr>
            <a:r>
              <a:rPr lang="el-GR" sz="4800" dirty="0" err="1" smtClean="0"/>
              <a:t>Φαινυλκετονουρία</a:t>
            </a:r>
            <a:endParaRPr lang="el-GR" sz="4800" dirty="0"/>
          </a:p>
          <a:p>
            <a:pPr marL="0" indent="0">
              <a:buNone/>
            </a:pPr>
            <a:r>
              <a:rPr lang="el-GR" sz="4800" dirty="0" smtClean="0"/>
              <a:t>Εγκεφαλικές </a:t>
            </a:r>
            <a:r>
              <a:rPr lang="el-GR" sz="4800" dirty="0"/>
              <a:t>βλάβες</a:t>
            </a:r>
          </a:p>
          <a:p>
            <a:pPr marL="0" indent="0">
              <a:buNone/>
            </a:pPr>
            <a:r>
              <a:rPr lang="el-GR" sz="4800" dirty="0" smtClean="0"/>
              <a:t>Ειδικές </a:t>
            </a:r>
            <a:r>
              <a:rPr lang="el-GR" sz="4800" dirty="0"/>
              <a:t>αξιολογήσεις</a:t>
            </a:r>
          </a:p>
          <a:p>
            <a:endParaRPr lang="el-GR" dirty="0"/>
          </a:p>
        </p:txBody>
      </p:sp>
      <p:sp>
        <p:nvSpPr>
          <p:cNvPr id="4" name="Θέση κειμένου 3"/>
          <p:cNvSpPr>
            <a:spLocks noGrp="1"/>
          </p:cNvSpPr>
          <p:nvPr>
            <p:ph type="body" sz="half" idx="2"/>
          </p:nvPr>
        </p:nvSpPr>
        <p:spPr>
          <a:xfrm>
            <a:off x="457200" y="2348880"/>
            <a:ext cx="3008313" cy="3777283"/>
          </a:xfrm>
        </p:spPr>
        <p:txBody>
          <a:bodyPr>
            <a:normAutofit/>
          </a:bodyPr>
          <a:lstStyle/>
          <a:p>
            <a:r>
              <a:rPr lang="en-US" i="1" u="sng" dirty="0" err="1" smtClean="0"/>
              <a:t>Conners</a:t>
            </a:r>
            <a:r>
              <a:rPr lang="en-US" i="1" u="sng" dirty="0"/>
              <a:t>’ Continuous Performance Test</a:t>
            </a:r>
          </a:p>
          <a:p>
            <a:r>
              <a:rPr lang="en-US" i="1" u="sng" dirty="0" err="1" smtClean="0"/>
              <a:t>Stroop</a:t>
            </a:r>
            <a:r>
              <a:rPr lang="en-US" i="1" u="sng" dirty="0" smtClean="0"/>
              <a:t> </a:t>
            </a:r>
            <a:r>
              <a:rPr lang="en-US" i="1" u="sng" dirty="0"/>
              <a:t>Test</a:t>
            </a:r>
          </a:p>
          <a:p>
            <a:r>
              <a:rPr lang="en-US" i="1" u="sng" dirty="0" smtClean="0"/>
              <a:t>Integrated </a:t>
            </a:r>
            <a:r>
              <a:rPr lang="en-US" i="1" u="sng" dirty="0"/>
              <a:t>Visual and Auditory Continuous Performance Test (IVA)</a:t>
            </a:r>
          </a:p>
          <a:p>
            <a:r>
              <a:rPr lang="en-US" i="1" u="sng" dirty="0" smtClean="0"/>
              <a:t>Gordon </a:t>
            </a:r>
            <a:r>
              <a:rPr lang="en-US" i="1" u="sng" dirty="0"/>
              <a:t>Diagnostic Systems</a:t>
            </a:r>
          </a:p>
          <a:p>
            <a:r>
              <a:rPr lang="en-US" i="1" u="sng" dirty="0" smtClean="0"/>
              <a:t>Yale </a:t>
            </a:r>
            <a:r>
              <a:rPr lang="en-US" i="1" u="sng" dirty="0"/>
              <a:t>Children’s Inventory (YCI)</a:t>
            </a:r>
          </a:p>
          <a:p>
            <a:r>
              <a:rPr lang="en-US" i="1" u="sng" dirty="0" smtClean="0"/>
              <a:t>Attention </a:t>
            </a:r>
            <a:r>
              <a:rPr lang="en-US" i="1" u="sng" dirty="0"/>
              <a:t>Battery</a:t>
            </a:r>
          </a:p>
          <a:p>
            <a:r>
              <a:rPr lang="en-US" i="1" u="sng" dirty="0" smtClean="0"/>
              <a:t>Wechsler </a:t>
            </a:r>
            <a:r>
              <a:rPr lang="en-US" i="1" u="sng" dirty="0"/>
              <a:t>Intelligence Scales for Children (WISC-R)</a:t>
            </a:r>
          </a:p>
          <a:p>
            <a:r>
              <a:rPr lang="en-US" i="1" u="sng" dirty="0" smtClean="0"/>
              <a:t>T.O.V.A </a:t>
            </a:r>
            <a:r>
              <a:rPr lang="en-US" i="1" u="sng" dirty="0"/>
              <a:t>– Test of Variables of Attention</a:t>
            </a:r>
          </a:p>
          <a:p>
            <a:r>
              <a:rPr lang="en-US" i="1" u="sng" dirty="0" smtClean="0"/>
              <a:t>Learning </a:t>
            </a:r>
            <a:r>
              <a:rPr lang="en-US" i="1" u="sng" dirty="0"/>
              <a:t>Efficiency Test II (LETT-II)</a:t>
            </a:r>
          </a:p>
          <a:p>
            <a:r>
              <a:rPr lang="en-US" i="1" u="sng" dirty="0" smtClean="0"/>
              <a:t>Developmental </a:t>
            </a:r>
            <a:r>
              <a:rPr lang="en-US" i="1" u="sng" dirty="0"/>
              <a:t>Test of Visual Motor Integration (VIM)</a:t>
            </a:r>
          </a:p>
          <a:p>
            <a:r>
              <a:rPr lang="en-US" i="1" u="sng" dirty="0" smtClean="0"/>
              <a:t>Wide </a:t>
            </a:r>
            <a:r>
              <a:rPr lang="en-US" i="1" u="sng" dirty="0"/>
              <a:t>Range Achievement Test (WRAT-R)</a:t>
            </a:r>
          </a:p>
          <a:p>
            <a:endParaRPr lang="en-US" dirty="0"/>
          </a:p>
        </p:txBody>
      </p:sp>
    </p:spTree>
    <p:extLst>
      <p:ext uri="{BB962C8B-B14F-4D97-AF65-F5344CB8AC3E}">
        <p14:creationId xmlns:p14="http://schemas.microsoft.com/office/powerpoint/2010/main" val="21852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Δευτερογενείς Επιπτώσεις</a:t>
            </a:r>
            <a:br>
              <a:rPr lang="el-GR" dirty="0" smtClean="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a:t>Συναισθηματική </a:t>
            </a:r>
            <a:r>
              <a:rPr lang="el-GR" dirty="0" smtClean="0"/>
              <a:t>αστάθεια,</a:t>
            </a:r>
            <a:endParaRPr lang="el-GR" dirty="0"/>
          </a:p>
          <a:p>
            <a:pPr marL="0" indent="0">
              <a:buNone/>
            </a:pPr>
            <a:r>
              <a:rPr lang="el-GR" dirty="0" smtClean="0"/>
              <a:t>Χαμηλή αυτοεκτίμηση,</a:t>
            </a:r>
            <a:endParaRPr lang="el-GR" dirty="0"/>
          </a:p>
          <a:p>
            <a:pPr marL="0" indent="0">
              <a:buNone/>
            </a:pPr>
            <a:r>
              <a:rPr lang="el-GR" dirty="0" smtClean="0"/>
              <a:t>Αναβλητικότητα,</a:t>
            </a:r>
            <a:endParaRPr lang="el-GR" dirty="0"/>
          </a:p>
          <a:p>
            <a:pPr marL="0" indent="0">
              <a:buNone/>
            </a:pPr>
            <a:r>
              <a:rPr lang="el-GR" dirty="0" smtClean="0"/>
              <a:t>Βαριέται εύκολα,</a:t>
            </a:r>
          </a:p>
          <a:p>
            <a:pPr marL="0" indent="0">
              <a:buNone/>
            </a:pPr>
            <a:r>
              <a:rPr lang="el-GR" dirty="0" smtClean="0"/>
              <a:t>Απογοητεύεται συχνά,</a:t>
            </a:r>
            <a:endParaRPr lang="el-GR" dirty="0"/>
          </a:p>
          <a:p>
            <a:pPr marL="0" indent="0">
              <a:buNone/>
            </a:pPr>
            <a:r>
              <a:rPr lang="el-GR" dirty="0" smtClean="0"/>
              <a:t>Έχει άγχος, </a:t>
            </a:r>
          </a:p>
          <a:p>
            <a:pPr marL="0" indent="0">
              <a:buNone/>
            </a:pPr>
            <a:r>
              <a:rPr lang="el-GR" dirty="0"/>
              <a:t>Σ</a:t>
            </a:r>
            <a:r>
              <a:rPr lang="el-GR" dirty="0" smtClean="0"/>
              <a:t>χολική αποτυχία,</a:t>
            </a:r>
          </a:p>
          <a:p>
            <a:pPr marL="0" indent="0">
              <a:buNone/>
            </a:pPr>
            <a:r>
              <a:rPr lang="el-GR" dirty="0"/>
              <a:t>Α</a:t>
            </a:r>
            <a:r>
              <a:rPr lang="el-GR" dirty="0" smtClean="0"/>
              <a:t>καδημαϊκά </a:t>
            </a:r>
            <a:r>
              <a:rPr lang="el-GR" dirty="0"/>
              <a:t>προβλήματα, </a:t>
            </a:r>
            <a:r>
              <a:rPr lang="el-GR" dirty="0" smtClean="0"/>
              <a:t>Εμπλοκή </a:t>
            </a:r>
            <a:r>
              <a:rPr lang="el-GR" dirty="0"/>
              <a:t>σε </a:t>
            </a:r>
            <a:r>
              <a:rPr lang="el-GR" dirty="0" smtClean="0"/>
              <a:t>καβγάδες, Παραβατικότητα.</a:t>
            </a:r>
            <a:endParaRPr lang="el-GR" dirty="0"/>
          </a:p>
        </p:txBody>
      </p:sp>
      <p:sp>
        <p:nvSpPr>
          <p:cNvPr id="4" name="Θέση κειμένου 3"/>
          <p:cNvSpPr>
            <a:spLocks noGrp="1"/>
          </p:cNvSpPr>
          <p:nvPr>
            <p:ph type="body" sz="half" idx="2"/>
          </p:nvPr>
        </p:nvSpPr>
        <p:spPr/>
        <p:txBody>
          <a:bodyPr/>
          <a:lstStyle/>
          <a:p>
            <a:r>
              <a:rPr lang="el-GR" dirty="0"/>
              <a:t> Κ</a:t>
            </a:r>
            <a:r>
              <a:rPr lang="el-GR" dirty="0" smtClean="0"/>
              <a:t>αθυστέρηση </a:t>
            </a:r>
            <a:r>
              <a:rPr lang="el-GR" dirty="0"/>
              <a:t>στην ανάπτυξη του </a:t>
            </a:r>
            <a:r>
              <a:rPr lang="el-GR" dirty="0" smtClean="0"/>
              <a:t>λόγου με δυσκολίες </a:t>
            </a:r>
            <a:r>
              <a:rPr lang="el-GR" dirty="0"/>
              <a:t>στην άρθρωση και στη δομή του προφορικού </a:t>
            </a:r>
            <a:r>
              <a:rPr lang="el-GR" dirty="0" smtClean="0"/>
              <a:t>τους λόγου.</a:t>
            </a:r>
          </a:p>
          <a:p>
            <a:endParaRPr lang="el-GR" dirty="0"/>
          </a:p>
          <a:p>
            <a:r>
              <a:rPr lang="el-GR" dirty="0" smtClean="0"/>
              <a:t>Απρόσμενα ατυχήματα και ανάγκη μεγαλύτερης επίβλεψης.</a:t>
            </a:r>
          </a:p>
          <a:p>
            <a:endParaRPr lang="el-GR" dirty="0"/>
          </a:p>
          <a:p>
            <a:r>
              <a:rPr lang="el-GR" dirty="0" smtClean="0"/>
              <a:t>Δυσκολίες </a:t>
            </a:r>
            <a:r>
              <a:rPr lang="el-GR" dirty="0"/>
              <a:t>στον </a:t>
            </a:r>
            <a:r>
              <a:rPr lang="el-GR" dirty="0" err="1" smtClean="0"/>
              <a:t>οπτικοκινητικό</a:t>
            </a:r>
            <a:r>
              <a:rPr lang="el-GR" dirty="0" smtClean="0"/>
              <a:t> συντονισμό, τη </a:t>
            </a:r>
            <a:r>
              <a:rPr lang="el-GR" dirty="0" err="1" smtClean="0"/>
              <a:t>νευρομυική</a:t>
            </a:r>
            <a:r>
              <a:rPr lang="el-GR" dirty="0" smtClean="0"/>
              <a:t> συναρμογή </a:t>
            </a:r>
            <a:r>
              <a:rPr lang="el-GR" dirty="0"/>
              <a:t>και </a:t>
            </a:r>
            <a:r>
              <a:rPr lang="el-GR" dirty="0" smtClean="0"/>
              <a:t>αδεξιότητα των κινήσεών τους.</a:t>
            </a:r>
          </a:p>
          <a:p>
            <a:endParaRPr lang="el-GR" dirty="0"/>
          </a:p>
          <a:p>
            <a:r>
              <a:rPr lang="el-GR" dirty="0"/>
              <a:t>Δ</a:t>
            </a:r>
            <a:r>
              <a:rPr lang="el-GR" dirty="0" smtClean="0"/>
              <a:t>εν εντάσσονται εύκολα σε παρέες  </a:t>
            </a:r>
            <a:r>
              <a:rPr lang="el-GR" dirty="0"/>
              <a:t>συνομηλίκων </a:t>
            </a:r>
            <a:r>
              <a:rPr lang="el-GR" dirty="0" smtClean="0"/>
              <a:t> </a:t>
            </a:r>
            <a:r>
              <a:rPr lang="el-GR" dirty="0"/>
              <a:t>λόγω </a:t>
            </a:r>
            <a:r>
              <a:rPr lang="el-GR" dirty="0" smtClean="0"/>
              <a:t>των κακών τους κοινωνικών </a:t>
            </a:r>
            <a:r>
              <a:rPr lang="el-GR" dirty="0"/>
              <a:t>δεξιοτήτων και </a:t>
            </a:r>
            <a:r>
              <a:rPr lang="el-GR" dirty="0" smtClean="0"/>
              <a:t>της επιθετικότητάς τους.</a:t>
            </a:r>
            <a:endParaRPr lang="el-GR" dirty="0"/>
          </a:p>
        </p:txBody>
      </p:sp>
    </p:spTree>
    <p:extLst>
      <p:ext uri="{BB962C8B-B14F-4D97-AF65-F5344CB8AC3E}">
        <p14:creationId xmlns:p14="http://schemas.microsoft.com/office/powerpoint/2010/main" val="292294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	ΤΙ ΒΟΗΘΑΕΙ ΤΑ 	</a:t>
            </a:r>
            <a:br>
              <a:rPr lang="el-GR" dirty="0" smtClean="0"/>
            </a:br>
            <a:r>
              <a:rPr lang="el-GR" dirty="0" smtClean="0"/>
              <a:t>	ΠΑΙΔΙΑ ΜΕ ΔΕΠΥ</a:t>
            </a:r>
            <a:br>
              <a:rPr lang="el-GR" dirty="0" smtClean="0"/>
            </a:br>
            <a:endParaRPr lang="el-GR" dirty="0"/>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dirty="0" smtClean="0"/>
              <a:t>Στο Σχολείο:</a:t>
            </a:r>
          </a:p>
          <a:p>
            <a:pPr marL="0" indent="0">
              <a:buNone/>
            </a:pPr>
            <a:r>
              <a:rPr lang="el-GR" b="1" dirty="0" smtClean="0"/>
              <a:t>Θέση κοντά </a:t>
            </a:r>
            <a:r>
              <a:rPr lang="el-GR" b="1" dirty="0"/>
              <a:t>στον εκπαιδευτικό </a:t>
            </a:r>
            <a:r>
              <a:rPr lang="el-GR" dirty="0" smtClean="0"/>
              <a:t>και μακριά </a:t>
            </a:r>
            <a:r>
              <a:rPr lang="el-GR" dirty="0"/>
              <a:t>από  </a:t>
            </a:r>
            <a:r>
              <a:rPr lang="el-GR" dirty="0" smtClean="0"/>
              <a:t>ερεθίσματα</a:t>
            </a:r>
            <a:r>
              <a:rPr lang="el-GR" dirty="0"/>
              <a:t>,  </a:t>
            </a:r>
            <a:r>
              <a:rPr lang="el-GR" dirty="0" smtClean="0"/>
              <a:t>(</a:t>
            </a:r>
            <a:r>
              <a:rPr lang="el-GR" dirty="0" err="1" smtClean="0"/>
              <a:t>πόστερ</a:t>
            </a:r>
            <a:r>
              <a:rPr lang="el-GR" dirty="0"/>
              <a:t>, φωτογραφίες</a:t>
            </a:r>
            <a:r>
              <a:rPr lang="el-GR" dirty="0" smtClean="0"/>
              <a:t>, </a:t>
            </a:r>
            <a:r>
              <a:rPr lang="el-GR" dirty="0" err="1" smtClean="0"/>
              <a:t>παράθυρα,εξωσχολικές</a:t>
            </a:r>
            <a:r>
              <a:rPr lang="el-GR" dirty="0" smtClean="0"/>
              <a:t> </a:t>
            </a:r>
            <a:r>
              <a:rPr lang="el-GR" dirty="0"/>
              <a:t>ανακοινώσεις, </a:t>
            </a:r>
            <a:r>
              <a:rPr lang="el-GR" dirty="0" smtClean="0"/>
              <a:t>πόρτα</a:t>
            </a:r>
            <a:r>
              <a:rPr lang="el-GR" dirty="0"/>
              <a:t>, τα οποία του αποσπούν </a:t>
            </a:r>
            <a:r>
              <a:rPr lang="el-GR" dirty="0" smtClean="0"/>
              <a:t>εξαιρετικά την </a:t>
            </a:r>
            <a:r>
              <a:rPr lang="el-GR" dirty="0"/>
              <a:t>προσοχή.</a:t>
            </a:r>
          </a:p>
          <a:p>
            <a:pPr marL="0" indent="0">
              <a:buNone/>
            </a:pPr>
            <a:r>
              <a:rPr lang="el-GR" b="1" dirty="0" smtClean="0"/>
              <a:t>Στο το </a:t>
            </a:r>
            <a:r>
              <a:rPr lang="el-GR" b="1" dirty="0"/>
              <a:t>ίδιο θρανίο </a:t>
            </a:r>
            <a:r>
              <a:rPr lang="el-GR" b="1" dirty="0" smtClean="0"/>
              <a:t>με καλό μαθητή </a:t>
            </a:r>
            <a:r>
              <a:rPr lang="el-GR" dirty="0" smtClean="0"/>
              <a:t>που δε </a:t>
            </a:r>
            <a:r>
              <a:rPr lang="el-GR" dirty="0"/>
              <a:t>θα </a:t>
            </a:r>
            <a:r>
              <a:rPr lang="el-GR" dirty="0" smtClean="0"/>
              <a:t>τον αποσπά και θα αποτελεί </a:t>
            </a:r>
            <a:r>
              <a:rPr lang="el-GR" dirty="0"/>
              <a:t>για αυτόν </a:t>
            </a:r>
            <a:r>
              <a:rPr lang="el-GR" dirty="0" smtClean="0"/>
              <a:t>υπόδειγμα </a:t>
            </a:r>
            <a:r>
              <a:rPr lang="el-GR" dirty="0"/>
              <a:t>μίμησης.</a:t>
            </a:r>
          </a:p>
          <a:p>
            <a:pPr marL="0" indent="0">
              <a:buNone/>
            </a:pPr>
            <a:r>
              <a:rPr lang="el-GR" b="1" dirty="0" smtClean="0"/>
              <a:t>Μεγαλύτερη ελευθερία </a:t>
            </a:r>
            <a:r>
              <a:rPr lang="el-GR" b="1" dirty="0"/>
              <a:t>κινήσεων </a:t>
            </a:r>
            <a:r>
              <a:rPr lang="el-GR" b="1" dirty="0" smtClean="0"/>
              <a:t> με σαφή όρια </a:t>
            </a:r>
            <a:r>
              <a:rPr lang="el-GR" dirty="0" smtClean="0"/>
              <a:t>στο </a:t>
            </a:r>
            <a:r>
              <a:rPr lang="el-GR" dirty="0"/>
              <a:t>θρανίο του μαθητή με </a:t>
            </a:r>
            <a:r>
              <a:rPr lang="el-GR" dirty="0" smtClean="0"/>
              <a:t> ΔΕΠΥ</a:t>
            </a:r>
            <a:r>
              <a:rPr lang="el-GR" dirty="0"/>
              <a:t>. </a:t>
            </a:r>
            <a:endParaRPr lang="el-GR" dirty="0" smtClean="0"/>
          </a:p>
          <a:p>
            <a:pPr marL="0" indent="0">
              <a:buNone/>
            </a:pPr>
            <a:r>
              <a:rPr lang="el-GR" b="1" dirty="0" smtClean="0"/>
              <a:t>Σεβασμός, αναγνώριση και  αξιοποίηση </a:t>
            </a:r>
            <a:r>
              <a:rPr lang="el-GR" dirty="0" smtClean="0"/>
              <a:t>της κινητικής ενέργειας του μαθητή παρέχοντας τρόπους</a:t>
            </a:r>
            <a:r>
              <a:rPr lang="el-GR" dirty="0"/>
              <a:t>, ώστε η </a:t>
            </a:r>
            <a:r>
              <a:rPr lang="el-GR" dirty="0" smtClean="0"/>
              <a:t>ανάγκη του για κίνηση να μη δυσκολεύει </a:t>
            </a:r>
            <a:r>
              <a:rPr lang="el-GR" dirty="0"/>
              <a:t>τη </a:t>
            </a:r>
            <a:r>
              <a:rPr lang="el-GR" dirty="0" smtClean="0"/>
              <a:t>μάθηση, ως  </a:t>
            </a:r>
            <a:r>
              <a:rPr lang="el-GR" dirty="0"/>
              <a:t>εξής:</a:t>
            </a:r>
          </a:p>
          <a:p>
            <a:pPr marL="0" indent="0">
              <a:buNone/>
            </a:pPr>
            <a:r>
              <a:rPr lang="el-GR" dirty="0" smtClean="0"/>
              <a:t>Ορισμός σε </a:t>
            </a:r>
            <a:r>
              <a:rPr lang="el-GR" dirty="0"/>
              <a:t>θέση </a:t>
            </a:r>
            <a:r>
              <a:rPr lang="el-GR" dirty="0" smtClean="0"/>
              <a:t>υπεύθυνου: καθαρισμού του </a:t>
            </a:r>
            <a:r>
              <a:rPr lang="el-GR" dirty="0"/>
              <a:t>πίνακα </a:t>
            </a:r>
            <a:r>
              <a:rPr lang="el-GR" dirty="0" smtClean="0"/>
              <a:t>, διανομής των </a:t>
            </a:r>
            <a:r>
              <a:rPr lang="el-GR" dirty="0"/>
              <a:t>τετραδίων ή των φυλλαδίων</a:t>
            </a:r>
            <a:r>
              <a:rPr lang="el-GR" dirty="0" smtClean="0"/>
              <a:t>. </a:t>
            </a:r>
          </a:p>
          <a:p>
            <a:pPr marL="0" indent="0">
              <a:buNone/>
            </a:pPr>
            <a:r>
              <a:rPr lang="el-GR" b="1" dirty="0" smtClean="0"/>
              <a:t>Ενσωμάτωση των τρόπων διοχέτευσης </a:t>
            </a:r>
            <a:r>
              <a:rPr lang="el-GR" b="1" dirty="0"/>
              <a:t>κινητικότητας</a:t>
            </a:r>
            <a:r>
              <a:rPr lang="el-GR" dirty="0"/>
              <a:t> </a:t>
            </a:r>
            <a:r>
              <a:rPr lang="el-GR" dirty="0" smtClean="0"/>
              <a:t>στην καθημερινή εκπαιδευτική διαδικασία </a:t>
            </a:r>
            <a:r>
              <a:rPr lang="el-GR" dirty="0"/>
              <a:t>ως αφορμή για θετική ενίσχυση </a:t>
            </a:r>
            <a:r>
              <a:rPr lang="el-GR" dirty="0" smtClean="0"/>
              <a:t>και αναγνώριση </a:t>
            </a:r>
            <a:r>
              <a:rPr lang="el-GR" dirty="0"/>
              <a:t>της αξίας του ως μαθητή.</a:t>
            </a:r>
          </a:p>
          <a:p>
            <a:pPr marL="0" indent="0">
              <a:buNone/>
            </a:pPr>
            <a:r>
              <a:rPr lang="el-GR" b="1" dirty="0" smtClean="0"/>
              <a:t>Οργάνωση της τάξης</a:t>
            </a:r>
            <a:r>
              <a:rPr lang="el-GR" dirty="0" smtClean="0"/>
              <a:t> με από κοινού δημιουργία εσωτερικού κανονισμού καταγράφοντας τις </a:t>
            </a:r>
            <a:r>
              <a:rPr lang="el-GR" dirty="0"/>
              <a:t>υποχρεώσεις και </a:t>
            </a:r>
            <a:r>
              <a:rPr lang="el-GR" dirty="0" smtClean="0"/>
              <a:t>τα δικαιώματα </a:t>
            </a:r>
            <a:r>
              <a:rPr lang="el-GR" dirty="0"/>
              <a:t>των μαθητών αλλά και </a:t>
            </a:r>
            <a:r>
              <a:rPr lang="el-GR" dirty="0" smtClean="0"/>
              <a:t>του δασκάλου.</a:t>
            </a:r>
          </a:p>
          <a:p>
            <a:pPr marL="0" indent="0">
              <a:buNone/>
            </a:pPr>
            <a:r>
              <a:rPr lang="el-GR" b="1" dirty="0" smtClean="0"/>
              <a:t>Ανάρτηση </a:t>
            </a:r>
            <a:r>
              <a:rPr lang="el-GR" b="1" dirty="0"/>
              <a:t>Μηναίου Ημερολογίου</a:t>
            </a:r>
            <a:r>
              <a:rPr lang="el-GR" dirty="0"/>
              <a:t>, με σημειωμένες τις  </a:t>
            </a:r>
            <a:r>
              <a:rPr lang="el-GR" dirty="0" smtClean="0"/>
              <a:t>εκδρομές και τις άλλες εκδηλώσεις </a:t>
            </a:r>
            <a:r>
              <a:rPr lang="el-GR" dirty="0"/>
              <a:t>του </a:t>
            </a:r>
            <a:r>
              <a:rPr lang="el-GR" dirty="0" err="1" smtClean="0"/>
              <a:t>σχολείου,όπως</a:t>
            </a:r>
            <a:r>
              <a:rPr lang="el-GR" dirty="0" smtClean="0"/>
              <a:t> </a:t>
            </a:r>
            <a:r>
              <a:rPr lang="el-GR" dirty="0"/>
              <a:t> </a:t>
            </a:r>
            <a:r>
              <a:rPr lang="el-GR" dirty="0" smtClean="0"/>
              <a:t>διαγωνίσματα κ.τ.λ.</a:t>
            </a:r>
          </a:p>
          <a:p>
            <a:pPr marL="0" indent="0">
              <a:buNone/>
            </a:pPr>
            <a:r>
              <a:rPr lang="el-GR" b="1" dirty="0"/>
              <a:t>Ο</a:t>
            </a:r>
            <a:r>
              <a:rPr lang="el-GR" b="1" dirty="0" smtClean="0"/>
              <a:t>ργάνωση προγράμματος </a:t>
            </a:r>
            <a:r>
              <a:rPr lang="el-GR" dirty="0" smtClean="0"/>
              <a:t>για </a:t>
            </a:r>
            <a:r>
              <a:rPr lang="el-GR" dirty="0"/>
              <a:t>την καθαριότητα </a:t>
            </a:r>
            <a:r>
              <a:rPr lang="el-GR" dirty="0" smtClean="0"/>
              <a:t>και την ευπρέπεια της τάξης:</a:t>
            </a:r>
            <a:r>
              <a:rPr lang="en-US" dirty="0" smtClean="0"/>
              <a:t> </a:t>
            </a:r>
            <a:r>
              <a:rPr lang="el-GR" dirty="0" smtClean="0"/>
              <a:t>(οι </a:t>
            </a:r>
            <a:r>
              <a:rPr lang="el-GR" dirty="0"/>
              <a:t>σχολικές </a:t>
            </a:r>
            <a:r>
              <a:rPr lang="el-GR" dirty="0" smtClean="0"/>
              <a:t>τσάντες </a:t>
            </a:r>
            <a:r>
              <a:rPr lang="el-GR" dirty="0"/>
              <a:t>να είναι κρεμασμένες στο </a:t>
            </a:r>
            <a:r>
              <a:rPr lang="el-GR" dirty="0" smtClean="0"/>
              <a:t>θρανίο</a:t>
            </a:r>
            <a:r>
              <a:rPr lang="en-US" dirty="0" smtClean="0"/>
              <a:t> </a:t>
            </a:r>
            <a:r>
              <a:rPr lang="el-GR" dirty="0" smtClean="0"/>
              <a:t>και </a:t>
            </a:r>
            <a:r>
              <a:rPr lang="el-GR" dirty="0"/>
              <a:t>όχι πεταμένες στο έδαφος ή πάνω στο θρανίο</a:t>
            </a:r>
            <a:r>
              <a:rPr lang="el-GR" dirty="0" smtClean="0"/>
              <a:t>.) </a:t>
            </a:r>
          </a:p>
        </p:txBody>
      </p:sp>
      <p:sp>
        <p:nvSpPr>
          <p:cNvPr id="4" name="Θέση κειμένου 3"/>
          <p:cNvSpPr>
            <a:spLocks noGrp="1"/>
          </p:cNvSpPr>
          <p:nvPr>
            <p:ph type="body" sz="half" idx="2"/>
          </p:nvPr>
        </p:nvSpPr>
        <p:spPr>
          <a:xfrm>
            <a:off x="457201" y="1435101"/>
            <a:ext cx="1522511" cy="1273819"/>
          </a:xfrm>
        </p:spPr>
        <p:txBody>
          <a:bodyPr>
            <a:normAutofit fontScale="32500" lnSpcReduction="20000"/>
          </a:bodyPr>
          <a:lstStyle/>
          <a:p>
            <a:r>
              <a:rPr lang="el-GR" dirty="0" smtClean="0"/>
              <a:t>Στο σπίτι:</a:t>
            </a:r>
          </a:p>
          <a:p>
            <a:r>
              <a:rPr lang="el-GR" dirty="0"/>
              <a:t> Ο</a:t>
            </a:r>
            <a:r>
              <a:rPr lang="el-GR" dirty="0" smtClean="0"/>
              <a:t>ργανωμένο </a:t>
            </a:r>
            <a:r>
              <a:rPr lang="el-GR" dirty="0"/>
              <a:t>πρόγραμμα </a:t>
            </a:r>
          </a:p>
          <a:p>
            <a:r>
              <a:rPr lang="el-GR" dirty="0" smtClean="0"/>
              <a:t>ξεκάθαροι κανόνες</a:t>
            </a:r>
          </a:p>
          <a:p>
            <a:r>
              <a:rPr lang="el-GR" dirty="0" smtClean="0"/>
              <a:t>Ενημέρωση από πριν  για τις ενέργειες.</a:t>
            </a:r>
          </a:p>
          <a:p>
            <a:r>
              <a:rPr lang="el-GR" dirty="0"/>
              <a:t>Σ</a:t>
            </a:r>
            <a:r>
              <a:rPr lang="el-GR" dirty="0" smtClean="0"/>
              <a:t>υχνά </a:t>
            </a:r>
            <a:r>
              <a:rPr lang="el-GR" dirty="0"/>
              <a:t>διαλείμματα </a:t>
            </a:r>
            <a:r>
              <a:rPr lang="el-GR" dirty="0" smtClean="0"/>
              <a:t> στη μελέτη</a:t>
            </a:r>
          </a:p>
          <a:p>
            <a:r>
              <a:rPr lang="el-GR" dirty="0" smtClean="0"/>
              <a:t>Ενίσχυση θετικών συμπεριφορών</a:t>
            </a:r>
          </a:p>
          <a:p>
            <a:r>
              <a:rPr lang="el-GR" dirty="0" smtClean="0"/>
              <a:t>Ανάσχεση αρνητικών  ενεργειών</a:t>
            </a:r>
          </a:p>
          <a:p>
            <a:r>
              <a:rPr lang="el-GR" dirty="0" smtClean="0"/>
              <a:t> Ακρίβεια εκτελεστικών εντολών και σε </a:t>
            </a:r>
            <a:r>
              <a:rPr lang="el-GR" dirty="0"/>
              <a:t>αυτό που </a:t>
            </a:r>
            <a:r>
              <a:rPr lang="el-GR" dirty="0" smtClean="0"/>
              <a:t>του ζητάτε.(Εκτέλεση Μαγειρικής συνταγής)</a:t>
            </a:r>
          </a:p>
          <a:p>
            <a:r>
              <a:rPr lang="el-GR" dirty="0" smtClean="0"/>
              <a:t>Καθημερινή εξάσκηση στην τήρηση των ορίων με  απαίτηση επίδειξης υπευθυνότητας από το παιδί.</a:t>
            </a:r>
          </a:p>
          <a:p>
            <a:r>
              <a:rPr lang="el-GR" dirty="0"/>
              <a:t>Α</a:t>
            </a:r>
            <a:r>
              <a:rPr lang="el-GR" dirty="0" smtClean="0"/>
              <a:t>σκήσεις οργάνωσης  με κάθε ευκαιρία. (λίστα </a:t>
            </a:r>
            <a:r>
              <a:rPr lang="el-GR" dirty="0"/>
              <a:t>με ψώνια στο σούπερ </a:t>
            </a:r>
            <a:r>
              <a:rPr lang="el-GR" dirty="0" err="1"/>
              <a:t>μάρκετ</a:t>
            </a:r>
            <a:r>
              <a:rPr lang="el-GR" dirty="0"/>
              <a:t>, επιλογή </a:t>
            </a:r>
            <a:r>
              <a:rPr lang="el-GR" dirty="0" smtClean="0"/>
              <a:t>των ρούχων της επομένης από </a:t>
            </a:r>
            <a:r>
              <a:rPr lang="el-GR" dirty="0"/>
              <a:t>το προηγούμενο </a:t>
            </a:r>
            <a:r>
              <a:rPr lang="el-GR" dirty="0" smtClean="0"/>
              <a:t>βράδυ.</a:t>
            </a:r>
          </a:p>
          <a:p>
            <a:r>
              <a:rPr lang="el-GR" dirty="0" smtClean="0"/>
              <a:t>Βοηθήστε να έχει φίλους.</a:t>
            </a:r>
          </a:p>
          <a:p>
            <a:r>
              <a:rPr lang="el-GR" dirty="0"/>
              <a:t>Α</a:t>
            </a:r>
            <a:r>
              <a:rPr lang="el-GR" dirty="0" smtClean="0"/>
              <a:t>ποδεχτείτε </a:t>
            </a:r>
            <a:r>
              <a:rPr lang="el-GR" dirty="0"/>
              <a:t>το </a:t>
            </a:r>
            <a:r>
              <a:rPr lang="el-GR" dirty="0" smtClean="0"/>
              <a:t>παιδί </a:t>
            </a:r>
            <a:r>
              <a:rPr lang="el-GR" dirty="0"/>
              <a:t>με ΔΕΠΥ.</a:t>
            </a:r>
          </a:p>
        </p:txBody>
      </p:sp>
    </p:spTree>
    <p:extLst>
      <p:ext uri="{BB962C8B-B14F-4D97-AF65-F5344CB8AC3E}">
        <p14:creationId xmlns:p14="http://schemas.microsoft.com/office/powerpoint/2010/main" val="62192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83568" y="1052736"/>
            <a:ext cx="7704856" cy="4801314"/>
          </a:xfrm>
          <a:prstGeom prst="rect">
            <a:avLst/>
          </a:prstGeom>
        </p:spPr>
        <p:txBody>
          <a:bodyPr wrap="square">
            <a:spAutoFit/>
          </a:bodyPr>
          <a:lstStyle/>
          <a:p>
            <a:r>
              <a:rPr lang="el-GR" dirty="0"/>
              <a:t>Π</a:t>
            </a:r>
            <a:r>
              <a:rPr lang="el-GR" dirty="0" smtClean="0"/>
              <a:t>εράσματα </a:t>
            </a:r>
            <a:r>
              <a:rPr lang="el-GR" dirty="0"/>
              <a:t>ή στάσεις α</a:t>
            </a:r>
            <a:r>
              <a:rPr lang="el-GR" dirty="0" smtClean="0"/>
              <a:t>νά διαστήματα</a:t>
            </a:r>
            <a:r>
              <a:rPr lang="en-US" dirty="0" smtClean="0"/>
              <a:t> </a:t>
            </a:r>
            <a:r>
              <a:rPr lang="el-GR" dirty="0" smtClean="0"/>
              <a:t>κοντά ή δίπλα στο </a:t>
            </a:r>
            <a:r>
              <a:rPr lang="el-GR" dirty="0"/>
              <a:t>μαθητή με </a:t>
            </a:r>
            <a:r>
              <a:rPr lang="el-GR" dirty="0" smtClean="0"/>
              <a:t>ΔΕΠΥ.</a:t>
            </a:r>
            <a:endParaRPr lang="el-GR" dirty="0"/>
          </a:p>
          <a:p>
            <a:r>
              <a:rPr lang="el-GR" dirty="0"/>
              <a:t>Ε</a:t>
            </a:r>
            <a:r>
              <a:rPr lang="el-GR" dirty="0" smtClean="0"/>
              <a:t>υκαιρίες αποφόρτισης και αναδιοργάνωσης της συμπεριφοράς του. </a:t>
            </a:r>
          </a:p>
          <a:p>
            <a:r>
              <a:rPr lang="el-GR" dirty="0"/>
              <a:t>Ε</a:t>
            </a:r>
            <a:r>
              <a:rPr lang="el-GR" dirty="0" smtClean="0"/>
              <a:t>πιτρέψτε να </a:t>
            </a:r>
            <a:r>
              <a:rPr lang="el-GR" dirty="0"/>
              <a:t>βγει για </a:t>
            </a:r>
            <a:r>
              <a:rPr lang="el-GR" dirty="0" smtClean="0"/>
              <a:t>λίγο εκτός </a:t>
            </a:r>
            <a:r>
              <a:rPr lang="el-GR" dirty="0"/>
              <a:t>τάξης για να πάει στην τουαλέτα, να </a:t>
            </a:r>
            <a:r>
              <a:rPr lang="el-GR" dirty="0" smtClean="0"/>
              <a:t>πιεί νερό</a:t>
            </a:r>
            <a:r>
              <a:rPr lang="el-GR" dirty="0"/>
              <a:t>, να σας φέρει κάτι από το γραφείο καθηγητών </a:t>
            </a:r>
            <a:r>
              <a:rPr lang="el-GR" dirty="0" smtClean="0"/>
              <a:t>κ.τ.λ.</a:t>
            </a:r>
          </a:p>
          <a:p>
            <a:r>
              <a:rPr lang="el-GR" dirty="0" smtClean="0"/>
              <a:t>Επαναφορά στη διδασκαλία με διακριτικό χτύπημα </a:t>
            </a:r>
            <a:r>
              <a:rPr lang="el-GR" dirty="0"/>
              <a:t>στο θρανίο.</a:t>
            </a:r>
          </a:p>
          <a:p>
            <a:r>
              <a:rPr lang="el-GR" dirty="0" smtClean="0"/>
              <a:t>Λίστες </a:t>
            </a:r>
            <a:r>
              <a:rPr lang="el-GR" dirty="0"/>
              <a:t>Δραστηριοτήτων της σχολικής </a:t>
            </a:r>
            <a:r>
              <a:rPr lang="el-GR" dirty="0" smtClean="0"/>
              <a:t>ώρας. Αυτό κάνει το </a:t>
            </a:r>
            <a:r>
              <a:rPr lang="el-GR" dirty="0"/>
              <a:t>πρόγραμμα προβλέψιμο και </a:t>
            </a:r>
            <a:r>
              <a:rPr lang="el-GR" dirty="0" smtClean="0"/>
              <a:t>μειώνει </a:t>
            </a:r>
            <a:r>
              <a:rPr lang="el-GR" dirty="0"/>
              <a:t>το άγχος του </a:t>
            </a:r>
            <a:r>
              <a:rPr lang="el-GR" dirty="0" smtClean="0"/>
              <a:t>μαθητή με </a:t>
            </a:r>
            <a:r>
              <a:rPr lang="el-GR" dirty="0"/>
              <a:t>ΔΕΠΥ.</a:t>
            </a:r>
          </a:p>
          <a:p>
            <a:r>
              <a:rPr lang="el-GR" dirty="0"/>
              <a:t>Κ</a:t>
            </a:r>
            <a:r>
              <a:rPr lang="el-GR" dirty="0" smtClean="0"/>
              <a:t>αλή </a:t>
            </a:r>
            <a:r>
              <a:rPr lang="el-GR" dirty="0"/>
              <a:t>οπτική επαφή με το </a:t>
            </a:r>
            <a:r>
              <a:rPr lang="el-GR" dirty="0" smtClean="0"/>
              <a:t>μαθητή</a:t>
            </a:r>
            <a:r>
              <a:rPr lang="el-GR" dirty="0"/>
              <a:t> </a:t>
            </a:r>
            <a:r>
              <a:rPr lang="el-GR" dirty="0" smtClean="0"/>
              <a:t>εκτός αν αυτό τον δυσκολεύει </a:t>
            </a:r>
            <a:r>
              <a:rPr lang="el-GR" dirty="0"/>
              <a:t>να</a:t>
            </a:r>
          </a:p>
          <a:p>
            <a:r>
              <a:rPr lang="el-GR" dirty="0"/>
              <a:t>σ</a:t>
            </a:r>
            <a:r>
              <a:rPr lang="el-GR" dirty="0" smtClean="0"/>
              <a:t>υγκεντρωθεί.</a:t>
            </a:r>
            <a:endParaRPr lang="el-GR" dirty="0"/>
          </a:p>
          <a:p>
            <a:r>
              <a:rPr lang="el-GR" dirty="0" smtClean="0"/>
              <a:t>Κατευθυντήριες </a:t>
            </a:r>
            <a:r>
              <a:rPr lang="el-GR" dirty="0"/>
              <a:t>επισημάνσεις, όπως «Αυτό είναι σημαντικό!».</a:t>
            </a:r>
          </a:p>
          <a:p>
            <a:r>
              <a:rPr lang="el-GR" dirty="0" smtClean="0"/>
              <a:t>Οπτικά </a:t>
            </a:r>
            <a:r>
              <a:rPr lang="el-GR" dirty="0"/>
              <a:t>Σήματα. </a:t>
            </a:r>
            <a:r>
              <a:rPr lang="el-GR" dirty="0" smtClean="0"/>
              <a:t>Δημιουργία </a:t>
            </a:r>
            <a:r>
              <a:rPr lang="el-GR" dirty="0" err="1" smtClean="0"/>
              <a:t>ρουτινών</a:t>
            </a:r>
            <a:r>
              <a:rPr lang="el-GR" dirty="0" smtClean="0"/>
              <a:t> </a:t>
            </a:r>
            <a:r>
              <a:rPr lang="el-GR" dirty="0"/>
              <a:t>στις δραστηριότητες της τάξης</a:t>
            </a:r>
            <a:r>
              <a:rPr lang="el-GR" dirty="0" smtClean="0"/>
              <a:t>.</a:t>
            </a:r>
          </a:p>
          <a:p>
            <a:r>
              <a:rPr lang="el-GR" dirty="0" smtClean="0"/>
              <a:t>Καθοδήγηση </a:t>
            </a:r>
            <a:r>
              <a:rPr lang="el-GR" dirty="0"/>
              <a:t>και επίβλεψη από μέρος του εκπαιδευτικού στις </a:t>
            </a:r>
            <a:r>
              <a:rPr lang="el-GR" dirty="0" smtClean="0"/>
              <a:t>μεταβάσεις μεταξύ </a:t>
            </a:r>
            <a:r>
              <a:rPr lang="el-GR" dirty="0"/>
              <a:t>των </a:t>
            </a:r>
            <a:r>
              <a:rPr lang="el-GR" dirty="0" smtClean="0"/>
              <a:t>δραστηριοτήτων.</a:t>
            </a:r>
          </a:p>
          <a:p>
            <a:r>
              <a:rPr lang="el-GR" dirty="0"/>
              <a:t>Τ</a:t>
            </a:r>
            <a:r>
              <a:rPr lang="el-GR" dirty="0" smtClean="0"/>
              <a:t>ο </a:t>
            </a:r>
            <a:r>
              <a:rPr lang="el-GR" dirty="0"/>
              <a:t>παιδί με ΔΕΠΥ </a:t>
            </a:r>
            <a:r>
              <a:rPr lang="el-GR" dirty="0" smtClean="0"/>
              <a:t>αξιοποιεί συνήθως </a:t>
            </a:r>
            <a:r>
              <a:rPr lang="el-GR" dirty="0"/>
              <a:t>το </a:t>
            </a:r>
            <a:r>
              <a:rPr lang="el-GR" dirty="0" smtClean="0"/>
              <a:t>1/3 </a:t>
            </a:r>
            <a:r>
              <a:rPr lang="el-GR" dirty="0"/>
              <a:t>αυτών που </a:t>
            </a:r>
            <a:r>
              <a:rPr lang="el-GR" dirty="0" smtClean="0"/>
              <a:t>ακούει και </a:t>
            </a:r>
            <a:r>
              <a:rPr lang="el-GR" dirty="0" err="1" smtClean="0"/>
              <a:t>γι</a:t>
            </a:r>
            <a:r>
              <a:rPr lang="el-GR" dirty="0" smtClean="0"/>
              <a:t>΄ αυτό απαιτείται η χρήση </a:t>
            </a:r>
            <a:r>
              <a:rPr lang="el-GR" dirty="0" err="1" smtClean="0"/>
              <a:t>πολυαισθητηριακών</a:t>
            </a:r>
            <a:r>
              <a:rPr lang="el-GR" dirty="0" smtClean="0"/>
              <a:t> μεθόδων με </a:t>
            </a:r>
            <a:r>
              <a:rPr lang="el-GR" dirty="0"/>
              <a:t>οπτικό υλικό, σχέδια, </a:t>
            </a:r>
            <a:r>
              <a:rPr lang="el-GR" dirty="0" smtClean="0"/>
              <a:t>ομαδικές εργασίες</a:t>
            </a:r>
            <a:r>
              <a:rPr lang="el-GR" dirty="0"/>
              <a:t>, κινητικές δραστηριότητες, θεατρικό παιχνίδι, εναλλαγή </a:t>
            </a:r>
            <a:r>
              <a:rPr lang="el-GR" dirty="0" smtClean="0"/>
              <a:t>ρόλων και τραγούδι ώστε να </a:t>
            </a:r>
            <a:r>
              <a:rPr lang="el-GR" dirty="0"/>
              <a:t>συμμετέχει </a:t>
            </a:r>
            <a:r>
              <a:rPr lang="el-GR" dirty="0" smtClean="0"/>
              <a:t> </a:t>
            </a:r>
            <a:r>
              <a:rPr lang="el-GR" dirty="0"/>
              <a:t>χωρίς να χάνει το ενδιαφέρον </a:t>
            </a:r>
            <a:r>
              <a:rPr lang="el-GR" dirty="0" smtClean="0"/>
              <a:t>του. </a:t>
            </a:r>
            <a:endParaRPr lang="el-GR" dirty="0"/>
          </a:p>
        </p:txBody>
      </p:sp>
    </p:spTree>
    <p:extLst>
      <p:ext uri="{BB962C8B-B14F-4D97-AF65-F5344CB8AC3E}">
        <p14:creationId xmlns:p14="http://schemas.microsoft.com/office/powerpoint/2010/main" val="739286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2139</Words>
  <Application>Microsoft Office PowerPoint</Application>
  <PresentationFormat>Προβολή στην οθόνη (4:3)</PresentationFormat>
  <Paragraphs>171</Paragraphs>
  <Slides>16</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16</vt:i4>
      </vt:variant>
    </vt:vector>
  </HeadingPairs>
  <TitlesOfParts>
    <vt:vector size="19" baseType="lpstr">
      <vt:lpstr>Arial</vt:lpstr>
      <vt:lpstr>Calibri</vt:lpstr>
      <vt:lpstr>Office Theme</vt:lpstr>
      <vt:lpstr>ΔΙΑΤΑΡΑΧΗ ΕΛΛΕΙΜΑΤΙΚΗΣ ΠΡΟΣΟΧΗΣ- ΥΠΕΡΚΙΝΗΤΙΚΟΤΗΤΑΣ Δ.Ε.Π.Υ. ATTENTION DEFICIT HYPERACTIVITY DISORDER A.D.H.D.</vt:lpstr>
      <vt:lpstr>Τι είναι η ΔΕΠΥ</vt:lpstr>
      <vt:lpstr>Παρουσίαση του PowerPoint</vt:lpstr>
      <vt:lpstr>  ΔΙΑΓΝΩΣΗ ΤΗΣ Δ.Ε.Π.Υ.  Έχει Δ.Ε.Π.Υ. ένα παιδί όταν  εμφανίζει τουλάχιστον 6 χαρακτηριστικά από τις προηγούμενες ομάδες συμπτωμάτων,  για περισσότερους από 6 μήνες και τα περισσότερα από αυτά υπάρχουν πριν την ηλικία των 7 ετών.   </vt:lpstr>
      <vt:lpstr>ΤΟ ΤΡΙΠΤΥΧΟ ΤΗΣ Δ.Ε.Π.Υ.</vt:lpstr>
      <vt:lpstr>ΤΕΣΤ ΑΞΙΟΛΟΓΗΣΗΣ στο DSM-5, (Diagnostic  statistical manual ), και στο ICD-10, (International Classification  Diseases) του Π. Ο. Υ. προτείνονται οι παρακάτω νευροψυχολογικές δοκιμασίες.</vt:lpstr>
      <vt:lpstr>Δευτερογενείς Επιπτώσεις </vt:lpstr>
      <vt:lpstr> ΤΙ ΒΟΗΘΑΕΙ ΤΑ    ΠΑΙΔΙΑ ΜΕ ΔΕΠΥ </vt:lpstr>
      <vt:lpstr>Παρουσίαση του PowerPoint</vt:lpstr>
      <vt:lpstr>Παρουσίαση του PowerPoint</vt:lpstr>
      <vt:lpstr>Παρουσίαση του PowerPoint</vt:lpstr>
      <vt:lpstr>ΙΣΤΟΡΙΚΗ ΑΝΑΔΡΟΜΗ-ΕΞΕΛΙΞΗ</vt:lpstr>
      <vt:lpstr>ΑΙΤΙΑ</vt:lpstr>
      <vt:lpstr>Παρουσίαση του PowerPoint</vt:lpstr>
      <vt:lpstr>          ΔΕΠΥ      &amp;       ΣΥΝΝΟΣΗΡΟΤΗΤΑ  </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ΔΙΑΤΑΡΑΧΗ ΕΛΛΕΙΜΑΤΙΚΗΣ ΠΡΟΣΟΧΗΣ- ΥΠΕΡΚΙΝΗΤΙΚΟΤΗΤΑΣ Δ.Ε.Π.Υ. ATTENTION DEFICIT HYPERACTIVITY DISORDER A.D.H.D.</dc:title>
  <dc:creator>Stra</dc:creator>
  <cp:lastModifiedBy>User</cp:lastModifiedBy>
  <cp:revision>78</cp:revision>
  <dcterms:created xsi:type="dcterms:W3CDTF">2019-12-01T12:29:28Z</dcterms:created>
  <dcterms:modified xsi:type="dcterms:W3CDTF">2019-12-05T11:03:00Z</dcterms:modified>
</cp:coreProperties>
</file>